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7" r:id="rId2"/>
    <p:sldId id="268" r:id="rId3"/>
    <p:sldId id="269" r:id="rId4"/>
    <p:sldId id="270" r:id="rId5"/>
    <p:sldId id="257" r:id="rId6"/>
    <p:sldId id="291" r:id="rId7"/>
    <p:sldId id="259" r:id="rId8"/>
    <p:sldId id="258" r:id="rId9"/>
    <p:sldId id="271" r:id="rId10"/>
    <p:sldId id="260" r:id="rId11"/>
    <p:sldId id="273" r:id="rId12"/>
    <p:sldId id="272" r:id="rId13"/>
    <p:sldId id="276" r:id="rId14"/>
    <p:sldId id="277" r:id="rId15"/>
    <p:sldId id="286" r:id="rId16"/>
    <p:sldId id="274" r:id="rId17"/>
    <p:sldId id="278" r:id="rId18"/>
    <p:sldId id="279" r:id="rId19"/>
    <p:sldId id="280" r:id="rId20"/>
    <p:sldId id="281" r:id="rId21"/>
    <p:sldId id="287" r:id="rId22"/>
    <p:sldId id="282" r:id="rId23"/>
    <p:sldId id="275" r:id="rId24"/>
    <p:sldId id="283" r:id="rId25"/>
    <p:sldId id="284" r:id="rId26"/>
    <p:sldId id="285" r:id="rId27"/>
    <p:sldId id="262" r:id="rId28"/>
    <p:sldId id="264" r:id="rId29"/>
    <p:sldId id="288" r:id="rId30"/>
    <p:sldId id="263" r:id="rId31"/>
    <p:sldId id="290" r:id="rId32"/>
    <p:sldId id="289" r:id="rId33"/>
    <p:sldId id="292" r:id="rId3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0" autoAdjust="0"/>
    <p:restoredTop sz="94660"/>
  </p:normalViewPr>
  <p:slideViewPr>
    <p:cSldViewPr>
      <p:cViewPr>
        <p:scale>
          <a:sx n="66" d="100"/>
          <a:sy n="66" d="100"/>
        </p:scale>
        <p:origin x="-1440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77349C-67ED-4FB7-AB78-20FB35BEB7A3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2B095C5-93B1-48CA-80B6-DBBD3E021EDE}">
      <dgm:prSet phldrT="[Testo]"/>
      <dgm:spPr/>
      <dgm:t>
        <a:bodyPr/>
        <a:lstStyle/>
        <a:p>
          <a:r>
            <a:rPr lang="it-IT" dirty="0" smtClean="0"/>
            <a:t>(Mantegazza, 1999)</a:t>
          </a:r>
          <a:endParaRPr lang="it-IT" dirty="0"/>
        </a:p>
      </dgm:t>
    </dgm:pt>
    <dgm:pt modelId="{CDC4005A-9BD9-45D3-AE88-D3EFF343B205}" type="parTrans" cxnId="{173DB2B8-E16F-4AA6-AE36-8CF729543E84}">
      <dgm:prSet/>
      <dgm:spPr/>
      <dgm:t>
        <a:bodyPr/>
        <a:lstStyle/>
        <a:p>
          <a:endParaRPr lang="it-IT"/>
        </a:p>
      </dgm:t>
    </dgm:pt>
    <dgm:pt modelId="{A0779456-59DA-4588-A1EF-34319D97AD92}" type="sibTrans" cxnId="{173DB2B8-E16F-4AA6-AE36-8CF729543E84}">
      <dgm:prSet/>
      <dgm:spPr/>
      <dgm:t>
        <a:bodyPr/>
        <a:lstStyle/>
        <a:p>
          <a:endParaRPr lang="it-IT"/>
        </a:p>
      </dgm:t>
    </dgm:pt>
    <dgm:pt modelId="{EDCFD5E2-1C54-44C7-A68B-C11C4BE4ACE3}">
      <dgm:prSet phldrT="[Testo]"/>
      <dgm:spPr/>
      <dgm:t>
        <a:bodyPr/>
        <a:lstStyle/>
        <a:p>
          <a:r>
            <a:rPr lang="it-IT" dirty="0" smtClean="0"/>
            <a:t>(Giusti, 2011)</a:t>
          </a:r>
          <a:endParaRPr lang="it-IT" dirty="0"/>
        </a:p>
      </dgm:t>
    </dgm:pt>
    <dgm:pt modelId="{60197DFF-6E57-4F49-86E2-CC1FF2688183}" type="parTrans" cxnId="{B6B1EED6-4BD0-429F-ACA1-B37B99677DA5}">
      <dgm:prSet/>
      <dgm:spPr/>
      <dgm:t>
        <a:bodyPr/>
        <a:lstStyle/>
        <a:p>
          <a:endParaRPr lang="it-IT"/>
        </a:p>
      </dgm:t>
    </dgm:pt>
    <dgm:pt modelId="{7D6216A2-641C-4F8B-8642-825D56265B88}" type="sibTrans" cxnId="{B6B1EED6-4BD0-429F-ACA1-B37B99677DA5}">
      <dgm:prSet/>
      <dgm:spPr/>
      <dgm:t>
        <a:bodyPr/>
        <a:lstStyle/>
        <a:p>
          <a:endParaRPr lang="it-IT"/>
        </a:p>
      </dgm:t>
    </dgm:pt>
    <dgm:pt modelId="{E77234C4-2342-4417-9D01-091AC71945CD}">
      <dgm:prSet phldrT="[Testo]"/>
      <dgm:spPr/>
      <dgm:t>
        <a:bodyPr/>
        <a:lstStyle/>
        <a:p>
          <a:r>
            <a:rPr lang="it-IT" dirty="0" smtClean="0"/>
            <a:t>(Mantegazza, 1994)</a:t>
          </a:r>
          <a:endParaRPr lang="it-IT" dirty="0"/>
        </a:p>
      </dgm:t>
    </dgm:pt>
    <dgm:pt modelId="{ACF8D101-6925-430B-A2B0-09AB9D04257F}" type="parTrans" cxnId="{7E5430DE-96AB-42D7-9FE8-E492B77E92C9}">
      <dgm:prSet/>
      <dgm:spPr/>
      <dgm:t>
        <a:bodyPr/>
        <a:lstStyle/>
        <a:p>
          <a:endParaRPr lang="it-IT"/>
        </a:p>
      </dgm:t>
    </dgm:pt>
    <dgm:pt modelId="{BEDC6C76-49EA-4AFF-8B12-E17CB7F5EC7E}" type="sibTrans" cxnId="{7E5430DE-96AB-42D7-9FE8-E492B77E92C9}">
      <dgm:prSet/>
      <dgm:spPr/>
      <dgm:t>
        <a:bodyPr/>
        <a:lstStyle/>
        <a:p>
          <a:endParaRPr lang="it-IT"/>
        </a:p>
      </dgm:t>
    </dgm:pt>
    <dgm:pt modelId="{B5AE7153-B161-49AC-942F-3F2B0D502BB8}">
      <dgm:prSet phldrT="[Testo]"/>
      <dgm:spPr/>
      <dgm:t>
        <a:bodyPr/>
        <a:lstStyle/>
        <a:p>
          <a:r>
            <a:rPr lang="it-IT" dirty="0" smtClean="0"/>
            <a:t>(Artioli, 2010)</a:t>
          </a:r>
          <a:endParaRPr lang="it-IT" dirty="0"/>
        </a:p>
      </dgm:t>
    </dgm:pt>
    <dgm:pt modelId="{9AA5FE0F-5B20-4C02-A9CB-055DC8C877FE}" type="parTrans" cxnId="{A81BFB8F-25E5-4113-9515-D646E84A721F}">
      <dgm:prSet/>
      <dgm:spPr/>
      <dgm:t>
        <a:bodyPr/>
        <a:lstStyle/>
        <a:p>
          <a:endParaRPr lang="it-IT"/>
        </a:p>
      </dgm:t>
    </dgm:pt>
    <dgm:pt modelId="{D4F1E26B-5C68-4A80-A787-65C2FE871A0C}" type="sibTrans" cxnId="{A81BFB8F-25E5-4113-9515-D646E84A721F}">
      <dgm:prSet/>
      <dgm:spPr/>
      <dgm:t>
        <a:bodyPr/>
        <a:lstStyle/>
        <a:p>
          <a:endParaRPr lang="it-IT"/>
        </a:p>
      </dgm:t>
    </dgm:pt>
    <dgm:pt modelId="{E6884FA8-8F9F-42AE-952B-D268D0EE4299}" type="pres">
      <dgm:prSet presAssocID="{2F77349C-67ED-4FB7-AB78-20FB35BEB7A3}" presName="Name0" presStyleCnt="0">
        <dgm:presLayoutVars>
          <dgm:dir/>
        </dgm:presLayoutVars>
      </dgm:prSet>
      <dgm:spPr/>
      <dgm:t>
        <a:bodyPr/>
        <a:lstStyle/>
        <a:p>
          <a:endParaRPr lang="it-IT"/>
        </a:p>
      </dgm:t>
    </dgm:pt>
    <dgm:pt modelId="{B9CEAE37-1AED-4377-AD05-EEA87315D8E0}" type="pres">
      <dgm:prSet presAssocID="{32B095C5-93B1-48CA-80B6-DBBD3E021EDE}" presName="composite" presStyleCnt="0"/>
      <dgm:spPr/>
    </dgm:pt>
    <dgm:pt modelId="{26FF3855-8716-4DFD-B40A-51D207349774}" type="pres">
      <dgm:prSet presAssocID="{32B095C5-93B1-48CA-80B6-DBBD3E021EDE}" presName="rect2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90960C9-600E-4115-B24F-FA264186E1A8}" type="pres">
      <dgm:prSet presAssocID="{32B095C5-93B1-48CA-80B6-DBBD3E021EDE}" presName="rect1" presStyleLbl="align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778694A2-04E4-45F4-AA84-265DD5140975}" type="pres">
      <dgm:prSet presAssocID="{A0779456-59DA-4588-A1EF-34319D97AD92}" presName="sibTrans" presStyleCnt="0"/>
      <dgm:spPr/>
    </dgm:pt>
    <dgm:pt modelId="{ED743A56-9B08-457D-AD87-C7A81513CD12}" type="pres">
      <dgm:prSet presAssocID="{EDCFD5E2-1C54-44C7-A68B-C11C4BE4ACE3}" presName="composite" presStyleCnt="0"/>
      <dgm:spPr/>
    </dgm:pt>
    <dgm:pt modelId="{4E056EB6-F8C0-41CA-9C2E-BC6BBD8A77B2}" type="pres">
      <dgm:prSet presAssocID="{EDCFD5E2-1C54-44C7-A68B-C11C4BE4ACE3}" presName="rec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B1B7B16-9F8C-4041-81CD-9ADD99B2DE86}" type="pres">
      <dgm:prSet presAssocID="{EDCFD5E2-1C54-44C7-A68B-C11C4BE4ACE3}" presName="rect1" presStyleLbl="align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35990EC7-7E29-46A2-9B11-CEC23A9AD619}" type="pres">
      <dgm:prSet presAssocID="{7D6216A2-641C-4F8B-8642-825D56265B88}" presName="sibTrans" presStyleCnt="0"/>
      <dgm:spPr/>
    </dgm:pt>
    <dgm:pt modelId="{00056BE6-C645-466A-A724-3309BE393F58}" type="pres">
      <dgm:prSet presAssocID="{E77234C4-2342-4417-9D01-091AC71945CD}" presName="composite" presStyleCnt="0"/>
      <dgm:spPr/>
    </dgm:pt>
    <dgm:pt modelId="{58065DCD-3C31-4D29-8715-56C1B3112DF2}" type="pres">
      <dgm:prSet presAssocID="{E77234C4-2342-4417-9D01-091AC71945CD}" presName="rect2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89A759D-68A0-41FB-AD1D-FC31A3C9EDD0}" type="pres">
      <dgm:prSet presAssocID="{E77234C4-2342-4417-9D01-091AC71945CD}" presName="rect1" presStyleLbl="align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02A70713-7774-4066-A4D0-EA026CF5B05A}" type="pres">
      <dgm:prSet presAssocID="{BEDC6C76-49EA-4AFF-8B12-E17CB7F5EC7E}" presName="sibTrans" presStyleCnt="0"/>
      <dgm:spPr/>
    </dgm:pt>
    <dgm:pt modelId="{44C9407F-AF48-4F0A-97AB-5528E9AC6E0A}" type="pres">
      <dgm:prSet presAssocID="{B5AE7153-B161-49AC-942F-3F2B0D502BB8}" presName="composite" presStyleCnt="0"/>
      <dgm:spPr/>
    </dgm:pt>
    <dgm:pt modelId="{86E5A5EF-6BEC-404E-B616-F57C854C1D18}" type="pres">
      <dgm:prSet presAssocID="{B5AE7153-B161-49AC-942F-3F2B0D502BB8}" presName="rect2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DCC87C5-CEC2-48A3-B10F-1DA87DB2515D}" type="pres">
      <dgm:prSet presAssocID="{B5AE7153-B161-49AC-942F-3F2B0D502BB8}" presName="rect1" presStyleLbl="align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it-IT"/>
        </a:p>
      </dgm:t>
    </dgm:pt>
  </dgm:ptLst>
  <dgm:cxnLst>
    <dgm:cxn modelId="{A3BF24BF-7912-4555-9C62-251098B2330E}" type="presOf" srcId="{B5AE7153-B161-49AC-942F-3F2B0D502BB8}" destId="{86E5A5EF-6BEC-404E-B616-F57C854C1D18}" srcOrd="0" destOrd="0" presId="urn:microsoft.com/office/officeart/2008/layout/PictureGrid"/>
    <dgm:cxn modelId="{6D312AD3-153A-4961-B3C7-858C9DF92563}" type="presOf" srcId="{EDCFD5E2-1C54-44C7-A68B-C11C4BE4ACE3}" destId="{4E056EB6-F8C0-41CA-9C2E-BC6BBD8A77B2}" srcOrd="0" destOrd="0" presId="urn:microsoft.com/office/officeart/2008/layout/PictureGrid"/>
    <dgm:cxn modelId="{A40A8C91-5825-4581-8127-8A23238A8938}" type="presOf" srcId="{32B095C5-93B1-48CA-80B6-DBBD3E021EDE}" destId="{26FF3855-8716-4DFD-B40A-51D207349774}" srcOrd="0" destOrd="0" presId="urn:microsoft.com/office/officeart/2008/layout/PictureGrid"/>
    <dgm:cxn modelId="{7E5430DE-96AB-42D7-9FE8-E492B77E92C9}" srcId="{2F77349C-67ED-4FB7-AB78-20FB35BEB7A3}" destId="{E77234C4-2342-4417-9D01-091AC71945CD}" srcOrd="2" destOrd="0" parTransId="{ACF8D101-6925-430B-A2B0-09AB9D04257F}" sibTransId="{BEDC6C76-49EA-4AFF-8B12-E17CB7F5EC7E}"/>
    <dgm:cxn modelId="{173DB2B8-E16F-4AA6-AE36-8CF729543E84}" srcId="{2F77349C-67ED-4FB7-AB78-20FB35BEB7A3}" destId="{32B095C5-93B1-48CA-80B6-DBBD3E021EDE}" srcOrd="0" destOrd="0" parTransId="{CDC4005A-9BD9-45D3-AE88-D3EFF343B205}" sibTransId="{A0779456-59DA-4588-A1EF-34319D97AD92}"/>
    <dgm:cxn modelId="{8B8B4067-C965-4160-AA4B-F7B6E99ECEC8}" type="presOf" srcId="{E77234C4-2342-4417-9D01-091AC71945CD}" destId="{58065DCD-3C31-4D29-8715-56C1B3112DF2}" srcOrd="0" destOrd="0" presId="urn:microsoft.com/office/officeart/2008/layout/PictureGrid"/>
    <dgm:cxn modelId="{B6B1EED6-4BD0-429F-ACA1-B37B99677DA5}" srcId="{2F77349C-67ED-4FB7-AB78-20FB35BEB7A3}" destId="{EDCFD5E2-1C54-44C7-A68B-C11C4BE4ACE3}" srcOrd="1" destOrd="0" parTransId="{60197DFF-6E57-4F49-86E2-CC1FF2688183}" sibTransId="{7D6216A2-641C-4F8B-8642-825D56265B88}"/>
    <dgm:cxn modelId="{6BB973F7-673E-4B7F-BBA3-7B8094C7BE4E}" type="presOf" srcId="{2F77349C-67ED-4FB7-AB78-20FB35BEB7A3}" destId="{E6884FA8-8F9F-42AE-952B-D268D0EE4299}" srcOrd="0" destOrd="0" presId="urn:microsoft.com/office/officeart/2008/layout/PictureGrid"/>
    <dgm:cxn modelId="{A81BFB8F-25E5-4113-9515-D646E84A721F}" srcId="{2F77349C-67ED-4FB7-AB78-20FB35BEB7A3}" destId="{B5AE7153-B161-49AC-942F-3F2B0D502BB8}" srcOrd="3" destOrd="0" parTransId="{9AA5FE0F-5B20-4C02-A9CB-055DC8C877FE}" sibTransId="{D4F1E26B-5C68-4A80-A787-65C2FE871A0C}"/>
    <dgm:cxn modelId="{D595A762-FC17-47F0-A96A-D2120EA818F1}" type="presParOf" srcId="{E6884FA8-8F9F-42AE-952B-D268D0EE4299}" destId="{B9CEAE37-1AED-4377-AD05-EEA87315D8E0}" srcOrd="0" destOrd="0" presId="urn:microsoft.com/office/officeart/2008/layout/PictureGrid"/>
    <dgm:cxn modelId="{EEECC262-B2E9-431D-AB84-A8D853528861}" type="presParOf" srcId="{B9CEAE37-1AED-4377-AD05-EEA87315D8E0}" destId="{26FF3855-8716-4DFD-B40A-51D207349774}" srcOrd="0" destOrd="0" presId="urn:microsoft.com/office/officeart/2008/layout/PictureGrid"/>
    <dgm:cxn modelId="{A3F90376-5CAA-4491-8ED7-F4853CA0D43F}" type="presParOf" srcId="{B9CEAE37-1AED-4377-AD05-EEA87315D8E0}" destId="{390960C9-600E-4115-B24F-FA264186E1A8}" srcOrd="1" destOrd="0" presId="urn:microsoft.com/office/officeart/2008/layout/PictureGrid"/>
    <dgm:cxn modelId="{D7DA700C-655A-40BC-8377-116F5423B908}" type="presParOf" srcId="{E6884FA8-8F9F-42AE-952B-D268D0EE4299}" destId="{778694A2-04E4-45F4-AA84-265DD5140975}" srcOrd="1" destOrd="0" presId="urn:microsoft.com/office/officeart/2008/layout/PictureGrid"/>
    <dgm:cxn modelId="{7CF9C6FB-F9CD-4101-88A7-06EF2761143C}" type="presParOf" srcId="{E6884FA8-8F9F-42AE-952B-D268D0EE4299}" destId="{ED743A56-9B08-457D-AD87-C7A81513CD12}" srcOrd="2" destOrd="0" presId="urn:microsoft.com/office/officeart/2008/layout/PictureGrid"/>
    <dgm:cxn modelId="{EB51DD75-060D-40AF-9DB0-3F1D8BE934D9}" type="presParOf" srcId="{ED743A56-9B08-457D-AD87-C7A81513CD12}" destId="{4E056EB6-F8C0-41CA-9C2E-BC6BBD8A77B2}" srcOrd="0" destOrd="0" presId="urn:microsoft.com/office/officeart/2008/layout/PictureGrid"/>
    <dgm:cxn modelId="{6733EDCD-8BA5-467D-9830-07FD839E0052}" type="presParOf" srcId="{ED743A56-9B08-457D-AD87-C7A81513CD12}" destId="{AB1B7B16-9F8C-4041-81CD-9ADD99B2DE86}" srcOrd="1" destOrd="0" presId="urn:microsoft.com/office/officeart/2008/layout/PictureGrid"/>
    <dgm:cxn modelId="{799D04EF-A0BE-4238-9829-478D67F71338}" type="presParOf" srcId="{E6884FA8-8F9F-42AE-952B-D268D0EE4299}" destId="{35990EC7-7E29-46A2-9B11-CEC23A9AD619}" srcOrd="3" destOrd="0" presId="urn:microsoft.com/office/officeart/2008/layout/PictureGrid"/>
    <dgm:cxn modelId="{ADCC1F0F-B829-4D20-82CB-5E9D5F953731}" type="presParOf" srcId="{E6884FA8-8F9F-42AE-952B-D268D0EE4299}" destId="{00056BE6-C645-466A-A724-3309BE393F58}" srcOrd="4" destOrd="0" presId="urn:microsoft.com/office/officeart/2008/layout/PictureGrid"/>
    <dgm:cxn modelId="{0E2FE921-062B-4930-98FC-4A73749A060E}" type="presParOf" srcId="{00056BE6-C645-466A-A724-3309BE393F58}" destId="{58065DCD-3C31-4D29-8715-56C1B3112DF2}" srcOrd="0" destOrd="0" presId="urn:microsoft.com/office/officeart/2008/layout/PictureGrid"/>
    <dgm:cxn modelId="{C656C89A-CD35-4561-8528-70541B82B012}" type="presParOf" srcId="{00056BE6-C645-466A-A724-3309BE393F58}" destId="{589A759D-68A0-41FB-AD1D-FC31A3C9EDD0}" srcOrd="1" destOrd="0" presId="urn:microsoft.com/office/officeart/2008/layout/PictureGrid"/>
    <dgm:cxn modelId="{3780D3F1-C7C6-4FB0-92D2-19D1CB45A172}" type="presParOf" srcId="{E6884FA8-8F9F-42AE-952B-D268D0EE4299}" destId="{02A70713-7774-4066-A4D0-EA026CF5B05A}" srcOrd="5" destOrd="0" presId="urn:microsoft.com/office/officeart/2008/layout/PictureGrid"/>
    <dgm:cxn modelId="{420E060B-8ACD-49B2-BF78-FFB97FB513FF}" type="presParOf" srcId="{E6884FA8-8F9F-42AE-952B-D268D0EE4299}" destId="{44C9407F-AF48-4F0A-97AB-5528E9AC6E0A}" srcOrd="6" destOrd="0" presId="urn:microsoft.com/office/officeart/2008/layout/PictureGrid"/>
    <dgm:cxn modelId="{97E1C3BA-FA9F-4392-8B73-5C0B45C68169}" type="presParOf" srcId="{44C9407F-AF48-4F0A-97AB-5528E9AC6E0A}" destId="{86E5A5EF-6BEC-404E-B616-F57C854C1D18}" srcOrd="0" destOrd="0" presId="urn:microsoft.com/office/officeart/2008/layout/PictureGrid"/>
    <dgm:cxn modelId="{2374E1C4-58EE-4D64-84F8-8A033EB28BF0}" type="presParOf" srcId="{44C9407F-AF48-4F0A-97AB-5528E9AC6E0A}" destId="{BDCC87C5-CEC2-48A3-B10F-1DA87DB2515D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44489B7-D16B-4AAE-8F28-D514E5E44B86}" type="doc">
      <dgm:prSet loTypeId="urn:microsoft.com/office/officeart/2009/3/layout/PlusandMinu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B60A471-9C25-4F37-83F8-33FA9E51ABDD}">
      <dgm:prSet phldrT="[Testo]"/>
      <dgm:spPr/>
      <dgm:t>
        <a:bodyPr/>
        <a:lstStyle/>
        <a:p>
          <a:r>
            <a:rPr lang="it-IT" dirty="0" smtClean="0">
              <a:solidFill>
                <a:schemeClr val="tx1"/>
              </a:solidFill>
            </a:rPr>
            <a:t>-varietà delle metodologie e materiali utilizzati</a:t>
          </a:r>
        </a:p>
        <a:p>
          <a:r>
            <a:rPr lang="it-IT" dirty="0" smtClean="0">
              <a:solidFill>
                <a:schemeClr val="tx1"/>
              </a:solidFill>
            </a:rPr>
            <a:t>-ricchezza del materiale proposto e costruito in classe</a:t>
          </a:r>
        </a:p>
        <a:p>
          <a:r>
            <a:rPr lang="it-IT" dirty="0" smtClean="0">
              <a:solidFill>
                <a:schemeClr val="tx1"/>
              </a:solidFill>
            </a:rPr>
            <a:t>-albi illustrati come guida nel mondo dei numeri e delle forme</a:t>
          </a:r>
          <a:endParaRPr lang="it-IT" dirty="0"/>
        </a:p>
      </dgm:t>
    </dgm:pt>
    <dgm:pt modelId="{E3482E9A-DDF6-4379-AC4F-880A2FE4169A}" type="parTrans" cxnId="{1CBE8EEB-1E9C-4F42-A574-9402EDD44DA4}">
      <dgm:prSet/>
      <dgm:spPr/>
      <dgm:t>
        <a:bodyPr/>
        <a:lstStyle/>
        <a:p>
          <a:endParaRPr lang="it-IT"/>
        </a:p>
      </dgm:t>
    </dgm:pt>
    <dgm:pt modelId="{B2B04C81-8A72-4951-9744-C9E7A65455AC}" type="sibTrans" cxnId="{1CBE8EEB-1E9C-4F42-A574-9402EDD44DA4}">
      <dgm:prSet/>
      <dgm:spPr/>
      <dgm:t>
        <a:bodyPr/>
        <a:lstStyle/>
        <a:p>
          <a:endParaRPr lang="it-IT"/>
        </a:p>
      </dgm:t>
    </dgm:pt>
    <dgm:pt modelId="{89CC7146-37EF-4EC0-A5D0-8F9C50C5DF4C}">
      <dgm:prSet phldrT="[Testo]"/>
      <dgm:spPr/>
      <dgm:t>
        <a:bodyPr/>
        <a:lstStyle/>
        <a:p>
          <a:r>
            <a:rPr lang="it-IT" dirty="0" smtClean="0">
              <a:solidFill>
                <a:schemeClr val="tx1"/>
              </a:solidFill>
              <a:cs typeface="Times New Roman" panose="02020603050405020304" pitchFamily="18" charset="0"/>
            </a:rPr>
            <a:t>-evitare una separazione netta delle tre fasi di lavoro ma evidenziare i collegamenti tra ambiti diversi della matematica (aritmetica, geometria, misura) </a:t>
          </a:r>
        </a:p>
        <a:p>
          <a:r>
            <a:rPr lang="it-IT" dirty="0" smtClean="0">
              <a:solidFill>
                <a:schemeClr val="tx1"/>
              </a:solidFill>
              <a:cs typeface="Times New Roman" panose="02020603050405020304" pitchFamily="18" charset="0"/>
            </a:rPr>
            <a:t>-partire dalle concezioni geometriche ingenue dei bambini e non da quelle numeriche</a:t>
          </a:r>
          <a:br>
            <a:rPr lang="it-IT" dirty="0" smtClean="0">
              <a:solidFill>
                <a:schemeClr val="tx1"/>
              </a:solidFill>
              <a:cs typeface="Times New Roman" panose="02020603050405020304" pitchFamily="18" charset="0"/>
            </a:rPr>
          </a:br>
          <a:endParaRPr lang="it-IT" dirty="0"/>
        </a:p>
      </dgm:t>
    </dgm:pt>
    <dgm:pt modelId="{A92F87AC-8519-4EBC-BC9F-0B2E9C95C446}" type="parTrans" cxnId="{78F091BC-BA28-4C93-A0BD-69CD17DD5F10}">
      <dgm:prSet/>
      <dgm:spPr/>
      <dgm:t>
        <a:bodyPr/>
        <a:lstStyle/>
        <a:p>
          <a:endParaRPr lang="it-IT"/>
        </a:p>
      </dgm:t>
    </dgm:pt>
    <dgm:pt modelId="{C8120329-6C45-4E57-BCFE-9BCCA89BCE3C}" type="sibTrans" cxnId="{78F091BC-BA28-4C93-A0BD-69CD17DD5F10}">
      <dgm:prSet/>
      <dgm:spPr/>
      <dgm:t>
        <a:bodyPr/>
        <a:lstStyle/>
        <a:p>
          <a:endParaRPr lang="it-IT"/>
        </a:p>
      </dgm:t>
    </dgm:pt>
    <dgm:pt modelId="{E7F8C382-7B87-4B70-80F8-360FDB51FBEB}" type="pres">
      <dgm:prSet presAssocID="{344489B7-D16B-4AAE-8F28-D514E5E44B86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281EF19-B2B0-41B4-89B8-EE61580C56E4}" type="pres">
      <dgm:prSet presAssocID="{344489B7-D16B-4AAE-8F28-D514E5E44B86}" presName="Background" presStyleLbl="bgImgPlace1" presStyleIdx="0" presStyleCnt="1" custLinFactNeighborX="-469" custLinFactNeighborY="-13401"/>
      <dgm:spPr/>
      <dgm:t>
        <a:bodyPr/>
        <a:lstStyle/>
        <a:p>
          <a:endParaRPr lang="it-IT"/>
        </a:p>
      </dgm:t>
    </dgm:pt>
    <dgm:pt modelId="{5BAC3577-2EDE-4A37-8623-539433EC4E3E}" type="pres">
      <dgm:prSet presAssocID="{344489B7-D16B-4AAE-8F28-D514E5E44B86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D2503C0-BFA9-4FA9-B33B-BB8D92175300}" type="pres">
      <dgm:prSet presAssocID="{344489B7-D16B-4AAE-8F28-D514E5E44B86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B1A674A-7609-4173-99EA-52FFF61480DD}" type="pres">
      <dgm:prSet presAssocID="{344489B7-D16B-4AAE-8F28-D514E5E44B86}" presName="Plus" presStyleLbl="alignNode1" presStyleIdx="0" presStyleCnt="2"/>
      <dgm:spPr/>
    </dgm:pt>
    <dgm:pt modelId="{CD35A091-9261-4AB3-BAFD-8E889D82890C}" type="pres">
      <dgm:prSet presAssocID="{344489B7-D16B-4AAE-8F28-D514E5E44B86}" presName="Minus" presStyleLbl="alignNode1" presStyleIdx="1" presStyleCnt="2"/>
      <dgm:spPr/>
    </dgm:pt>
    <dgm:pt modelId="{81C04713-2D28-40CB-8F56-C4D27C3815C3}" type="pres">
      <dgm:prSet presAssocID="{344489B7-D16B-4AAE-8F28-D514E5E44B86}" presName="Divider" presStyleLbl="parChTrans1D1" presStyleIdx="0" presStyleCnt="1" custLinFactX="-3707187" custLinFactNeighborX="-3800000" custLinFactNeighborY="-16530"/>
      <dgm:spPr/>
    </dgm:pt>
  </dgm:ptLst>
  <dgm:cxnLst>
    <dgm:cxn modelId="{5093D5C9-E33C-466D-B01F-E0886C201820}" type="presOf" srcId="{89CC7146-37EF-4EC0-A5D0-8F9C50C5DF4C}" destId="{5D2503C0-BFA9-4FA9-B33B-BB8D92175300}" srcOrd="0" destOrd="0" presId="urn:microsoft.com/office/officeart/2009/3/layout/PlusandMinus"/>
    <dgm:cxn modelId="{78F091BC-BA28-4C93-A0BD-69CD17DD5F10}" srcId="{344489B7-D16B-4AAE-8F28-D514E5E44B86}" destId="{89CC7146-37EF-4EC0-A5D0-8F9C50C5DF4C}" srcOrd="1" destOrd="0" parTransId="{A92F87AC-8519-4EBC-BC9F-0B2E9C95C446}" sibTransId="{C8120329-6C45-4E57-BCFE-9BCCA89BCE3C}"/>
    <dgm:cxn modelId="{7638F6EA-F140-45C6-B3D2-45E45DC3753B}" type="presOf" srcId="{3B60A471-9C25-4F37-83F8-33FA9E51ABDD}" destId="{5BAC3577-2EDE-4A37-8623-539433EC4E3E}" srcOrd="0" destOrd="0" presId="urn:microsoft.com/office/officeart/2009/3/layout/PlusandMinus"/>
    <dgm:cxn modelId="{2833F41E-3399-4504-B3CE-9EE9EDE77F4E}" type="presOf" srcId="{344489B7-D16B-4AAE-8F28-D514E5E44B86}" destId="{E7F8C382-7B87-4B70-80F8-360FDB51FBEB}" srcOrd="0" destOrd="0" presId="urn:microsoft.com/office/officeart/2009/3/layout/PlusandMinus"/>
    <dgm:cxn modelId="{1CBE8EEB-1E9C-4F42-A574-9402EDD44DA4}" srcId="{344489B7-D16B-4AAE-8F28-D514E5E44B86}" destId="{3B60A471-9C25-4F37-83F8-33FA9E51ABDD}" srcOrd="0" destOrd="0" parTransId="{E3482E9A-DDF6-4379-AC4F-880A2FE4169A}" sibTransId="{B2B04C81-8A72-4951-9744-C9E7A65455AC}"/>
    <dgm:cxn modelId="{83DB5FC1-FB82-4326-BE4B-3F353B1B2523}" type="presParOf" srcId="{E7F8C382-7B87-4B70-80F8-360FDB51FBEB}" destId="{F281EF19-B2B0-41B4-89B8-EE61580C56E4}" srcOrd="0" destOrd="0" presId="urn:microsoft.com/office/officeart/2009/3/layout/PlusandMinus"/>
    <dgm:cxn modelId="{542FEF32-CEDD-4BA8-A0AC-3999DCAE3F9A}" type="presParOf" srcId="{E7F8C382-7B87-4B70-80F8-360FDB51FBEB}" destId="{5BAC3577-2EDE-4A37-8623-539433EC4E3E}" srcOrd="1" destOrd="0" presId="urn:microsoft.com/office/officeart/2009/3/layout/PlusandMinus"/>
    <dgm:cxn modelId="{E2388ED9-7E0A-42D8-8D70-3B2D9C7E2846}" type="presParOf" srcId="{E7F8C382-7B87-4B70-80F8-360FDB51FBEB}" destId="{5D2503C0-BFA9-4FA9-B33B-BB8D92175300}" srcOrd="2" destOrd="0" presId="urn:microsoft.com/office/officeart/2009/3/layout/PlusandMinus"/>
    <dgm:cxn modelId="{82422079-8E7B-47B3-95E2-864E7B88B3E0}" type="presParOf" srcId="{E7F8C382-7B87-4B70-80F8-360FDB51FBEB}" destId="{CB1A674A-7609-4173-99EA-52FFF61480DD}" srcOrd="3" destOrd="0" presId="urn:microsoft.com/office/officeart/2009/3/layout/PlusandMinus"/>
    <dgm:cxn modelId="{D45250A2-08B4-48EA-BD63-60E80025F31C}" type="presParOf" srcId="{E7F8C382-7B87-4B70-80F8-360FDB51FBEB}" destId="{CD35A091-9261-4AB3-BAFD-8E889D82890C}" srcOrd="4" destOrd="0" presId="urn:microsoft.com/office/officeart/2009/3/layout/PlusandMinus"/>
    <dgm:cxn modelId="{0D7C97D9-48D2-4AB7-BA09-F512E9A07209}" type="presParOf" srcId="{E7F8C382-7B87-4B70-80F8-360FDB51FBEB}" destId="{81C04713-2D28-40CB-8F56-C4D27C3815C3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41AB64-7023-42D4-BC1A-D7466DD097C4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FC6DA51-B1E5-4AE9-938D-9BE7D41D64C4}">
      <dgm:prSet phldrT="[Testo]"/>
      <dgm:spPr/>
      <dgm:t>
        <a:bodyPr/>
        <a:lstStyle/>
        <a:p>
          <a:r>
            <a:rPr lang="it-IT" dirty="0" smtClean="0"/>
            <a:t>(Reynolds, 2013)</a:t>
          </a:r>
          <a:endParaRPr lang="it-IT" dirty="0"/>
        </a:p>
      </dgm:t>
    </dgm:pt>
    <dgm:pt modelId="{5738A0DD-B379-4CD5-BF4C-C7071156ECAB}" type="parTrans" cxnId="{88DFFA03-F9B6-49C4-9042-455D366CCD2E}">
      <dgm:prSet/>
      <dgm:spPr/>
      <dgm:t>
        <a:bodyPr/>
        <a:lstStyle/>
        <a:p>
          <a:endParaRPr lang="it-IT"/>
        </a:p>
      </dgm:t>
    </dgm:pt>
    <dgm:pt modelId="{BA53542C-644C-4E24-A8EA-09402F9F2021}" type="sibTrans" cxnId="{88DFFA03-F9B6-49C4-9042-455D366CCD2E}">
      <dgm:prSet/>
      <dgm:spPr/>
      <dgm:t>
        <a:bodyPr/>
        <a:lstStyle/>
        <a:p>
          <a:endParaRPr lang="it-IT"/>
        </a:p>
      </dgm:t>
    </dgm:pt>
    <dgm:pt modelId="{88AD7AD0-BE5D-4854-BDF6-6C2A4045265D}">
      <dgm:prSet phldrT="[Testo]"/>
      <dgm:spPr/>
      <dgm:t>
        <a:bodyPr/>
        <a:lstStyle/>
        <a:p>
          <a:r>
            <a:rPr lang="it-IT" dirty="0" smtClean="0"/>
            <a:t>(Carle, 1969)</a:t>
          </a:r>
          <a:endParaRPr lang="it-IT" dirty="0"/>
        </a:p>
      </dgm:t>
    </dgm:pt>
    <dgm:pt modelId="{A9916102-36A8-4F36-9F18-7722CC732D63}" type="parTrans" cxnId="{BC56A947-5F0D-4F34-9198-73BCE0794938}">
      <dgm:prSet/>
      <dgm:spPr/>
      <dgm:t>
        <a:bodyPr/>
        <a:lstStyle/>
        <a:p>
          <a:endParaRPr lang="it-IT"/>
        </a:p>
      </dgm:t>
    </dgm:pt>
    <dgm:pt modelId="{0E90F152-A43B-4749-8C8B-51C5E5E8A830}" type="sibTrans" cxnId="{BC56A947-5F0D-4F34-9198-73BCE0794938}">
      <dgm:prSet/>
      <dgm:spPr/>
      <dgm:t>
        <a:bodyPr/>
        <a:lstStyle/>
        <a:p>
          <a:endParaRPr lang="it-IT"/>
        </a:p>
      </dgm:t>
    </dgm:pt>
    <dgm:pt modelId="{223532E7-2959-434A-93B5-E3BC404EFE86}">
      <dgm:prSet phldrT="[Testo]"/>
      <dgm:spPr/>
      <dgm:t>
        <a:bodyPr/>
        <a:lstStyle/>
        <a:p>
          <a:r>
            <a:rPr lang="it-IT" dirty="0" smtClean="0"/>
            <a:t>(Barillà, 2007)</a:t>
          </a:r>
          <a:endParaRPr lang="it-IT" dirty="0"/>
        </a:p>
      </dgm:t>
    </dgm:pt>
    <dgm:pt modelId="{C5A78D4D-B6B7-432E-8F22-98366C774FB4}" type="parTrans" cxnId="{4256FE7C-F0E0-4FFB-9964-27800ABAAC1A}">
      <dgm:prSet/>
      <dgm:spPr/>
      <dgm:t>
        <a:bodyPr/>
        <a:lstStyle/>
        <a:p>
          <a:endParaRPr lang="it-IT"/>
        </a:p>
      </dgm:t>
    </dgm:pt>
    <dgm:pt modelId="{CEEAF814-D903-44A0-9550-5CB95E704500}" type="sibTrans" cxnId="{4256FE7C-F0E0-4FFB-9964-27800ABAAC1A}">
      <dgm:prSet/>
      <dgm:spPr/>
      <dgm:t>
        <a:bodyPr/>
        <a:lstStyle/>
        <a:p>
          <a:endParaRPr lang="it-IT"/>
        </a:p>
      </dgm:t>
    </dgm:pt>
    <dgm:pt modelId="{C9C19D34-C05C-4CCE-8E37-C057BCF4FDFD}">
      <dgm:prSet phldrT="[Testo]"/>
      <dgm:spPr/>
      <dgm:t>
        <a:bodyPr/>
        <a:lstStyle/>
        <a:p>
          <a:r>
            <a:rPr lang="it-IT" dirty="0" smtClean="0"/>
            <a:t>(Tolstoy, 1999)</a:t>
          </a:r>
          <a:endParaRPr lang="it-IT" dirty="0"/>
        </a:p>
      </dgm:t>
    </dgm:pt>
    <dgm:pt modelId="{C9263443-E802-489E-92DF-C9F8F918EE98}" type="parTrans" cxnId="{F5FF0C14-69DB-4A00-B8D8-FCCF7AB0C03E}">
      <dgm:prSet/>
      <dgm:spPr/>
      <dgm:t>
        <a:bodyPr/>
        <a:lstStyle/>
        <a:p>
          <a:endParaRPr lang="it-IT"/>
        </a:p>
      </dgm:t>
    </dgm:pt>
    <dgm:pt modelId="{F00DBED8-20C5-4085-84BC-76814D6DCD47}" type="sibTrans" cxnId="{F5FF0C14-69DB-4A00-B8D8-FCCF7AB0C03E}">
      <dgm:prSet/>
      <dgm:spPr/>
      <dgm:t>
        <a:bodyPr/>
        <a:lstStyle/>
        <a:p>
          <a:endParaRPr lang="it-IT"/>
        </a:p>
      </dgm:t>
    </dgm:pt>
    <dgm:pt modelId="{38474CCE-08C6-4C52-B13C-E9E6D26FE099}" type="pres">
      <dgm:prSet presAssocID="{2241AB64-7023-42D4-BC1A-D7466DD097C4}" presName="Name0" presStyleCnt="0">
        <dgm:presLayoutVars>
          <dgm:dir/>
        </dgm:presLayoutVars>
      </dgm:prSet>
      <dgm:spPr/>
      <dgm:t>
        <a:bodyPr/>
        <a:lstStyle/>
        <a:p>
          <a:endParaRPr lang="it-IT"/>
        </a:p>
      </dgm:t>
    </dgm:pt>
    <dgm:pt modelId="{A81DB131-A694-4A6F-9EFE-CB3C2EFC26D4}" type="pres">
      <dgm:prSet presAssocID="{CFC6DA51-B1E5-4AE9-938D-9BE7D41D64C4}" presName="composite" presStyleCnt="0"/>
      <dgm:spPr/>
    </dgm:pt>
    <dgm:pt modelId="{55044EB3-B3C9-4712-9644-A0ECF02BD314}" type="pres">
      <dgm:prSet presAssocID="{CFC6DA51-B1E5-4AE9-938D-9BE7D41D64C4}" presName="rect2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E61C80D-B2B1-4164-ABA1-73066D7C18AA}" type="pres">
      <dgm:prSet presAssocID="{CFC6DA51-B1E5-4AE9-938D-9BE7D41D64C4}" presName="rect1" presStyleLbl="align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9A378C72-DF4B-4C41-9C8E-0A9BF69087C1}" type="pres">
      <dgm:prSet presAssocID="{BA53542C-644C-4E24-A8EA-09402F9F2021}" presName="sibTrans" presStyleCnt="0"/>
      <dgm:spPr/>
    </dgm:pt>
    <dgm:pt modelId="{902EA0CA-7606-4E93-8ED1-FFB68537BB63}" type="pres">
      <dgm:prSet presAssocID="{88AD7AD0-BE5D-4854-BDF6-6C2A4045265D}" presName="composite" presStyleCnt="0"/>
      <dgm:spPr/>
    </dgm:pt>
    <dgm:pt modelId="{B5DBA18B-3487-4EBD-80D0-BAAB216E15C4}" type="pres">
      <dgm:prSet presAssocID="{88AD7AD0-BE5D-4854-BDF6-6C2A4045265D}" presName="rec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0C9534C-7417-485E-9D8A-A6D92A3B67E3}" type="pres">
      <dgm:prSet presAssocID="{88AD7AD0-BE5D-4854-BDF6-6C2A4045265D}" presName="rect1" presStyleLbl="align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1B3938D-9321-420A-8AAF-9AD1BEE57B62}" type="pres">
      <dgm:prSet presAssocID="{0E90F152-A43B-4749-8C8B-51C5E5E8A830}" presName="sibTrans" presStyleCnt="0"/>
      <dgm:spPr/>
    </dgm:pt>
    <dgm:pt modelId="{950FA1AF-7F76-40AD-BEF3-F68AD4E26CF3}" type="pres">
      <dgm:prSet presAssocID="{223532E7-2959-434A-93B5-E3BC404EFE86}" presName="composite" presStyleCnt="0"/>
      <dgm:spPr/>
    </dgm:pt>
    <dgm:pt modelId="{F241D5CE-D387-49E0-A769-59AFD50BE393}" type="pres">
      <dgm:prSet presAssocID="{223532E7-2959-434A-93B5-E3BC404EFE86}" presName="rect2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3351F11-05EE-490A-8FAF-753FDE2D5340}" type="pres">
      <dgm:prSet presAssocID="{223532E7-2959-434A-93B5-E3BC404EFE86}" presName="rect1" presStyleLbl="align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76FADB6-DBD2-4231-9C7F-6436FA11A21D}" type="pres">
      <dgm:prSet presAssocID="{CEEAF814-D903-44A0-9550-5CB95E704500}" presName="sibTrans" presStyleCnt="0"/>
      <dgm:spPr/>
    </dgm:pt>
    <dgm:pt modelId="{C8489025-3969-489C-9FE7-EA5788EA8571}" type="pres">
      <dgm:prSet presAssocID="{C9C19D34-C05C-4CCE-8E37-C057BCF4FDFD}" presName="composite" presStyleCnt="0"/>
      <dgm:spPr/>
    </dgm:pt>
    <dgm:pt modelId="{331E16C7-4151-41BF-A3F4-F15AF656B423}" type="pres">
      <dgm:prSet presAssocID="{C9C19D34-C05C-4CCE-8E37-C057BCF4FDFD}" presName="rect2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ECB5B74-5D8C-4397-8FBF-D3D16E365AA9}" type="pres">
      <dgm:prSet presAssocID="{C9C19D34-C05C-4CCE-8E37-C057BCF4FDFD}" presName="rect1" presStyleLbl="align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it-IT"/>
        </a:p>
      </dgm:t>
    </dgm:pt>
  </dgm:ptLst>
  <dgm:cxnLst>
    <dgm:cxn modelId="{FBC9B1B7-AFBF-4D06-AFC8-57B2088EA3B6}" type="presOf" srcId="{CFC6DA51-B1E5-4AE9-938D-9BE7D41D64C4}" destId="{55044EB3-B3C9-4712-9644-A0ECF02BD314}" srcOrd="0" destOrd="0" presId="urn:microsoft.com/office/officeart/2008/layout/PictureGrid"/>
    <dgm:cxn modelId="{F5FF0C14-69DB-4A00-B8D8-FCCF7AB0C03E}" srcId="{2241AB64-7023-42D4-BC1A-D7466DD097C4}" destId="{C9C19D34-C05C-4CCE-8E37-C057BCF4FDFD}" srcOrd="3" destOrd="0" parTransId="{C9263443-E802-489E-92DF-C9F8F918EE98}" sibTransId="{F00DBED8-20C5-4085-84BC-76814D6DCD47}"/>
    <dgm:cxn modelId="{EBC53281-3770-4F2D-84FA-909E16A7BF84}" type="presOf" srcId="{88AD7AD0-BE5D-4854-BDF6-6C2A4045265D}" destId="{B5DBA18B-3487-4EBD-80D0-BAAB216E15C4}" srcOrd="0" destOrd="0" presId="urn:microsoft.com/office/officeart/2008/layout/PictureGrid"/>
    <dgm:cxn modelId="{CE8D7BE4-D3FD-4720-A4EB-EF43D707BA4D}" type="presOf" srcId="{2241AB64-7023-42D4-BC1A-D7466DD097C4}" destId="{38474CCE-08C6-4C52-B13C-E9E6D26FE099}" srcOrd="0" destOrd="0" presId="urn:microsoft.com/office/officeart/2008/layout/PictureGrid"/>
    <dgm:cxn modelId="{B267483A-0880-45AA-8C43-A6D3E30E19A1}" type="presOf" srcId="{C9C19D34-C05C-4CCE-8E37-C057BCF4FDFD}" destId="{331E16C7-4151-41BF-A3F4-F15AF656B423}" srcOrd="0" destOrd="0" presId="urn:microsoft.com/office/officeart/2008/layout/PictureGrid"/>
    <dgm:cxn modelId="{4256FE7C-F0E0-4FFB-9964-27800ABAAC1A}" srcId="{2241AB64-7023-42D4-BC1A-D7466DD097C4}" destId="{223532E7-2959-434A-93B5-E3BC404EFE86}" srcOrd="2" destOrd="0" parTransId="{C5A78D4D-B6B7-432E-8F22-98366C774FB4}" sibTransId="{CEEAF814-D903-44A0-9550-5CB95E704500}"/>
    <dgm:cxn modelId="{BC56A947-5F0D-4F34-9198-73BCE0794938}" srcId="{2241AB64-7023-42D4-BC1A-D7466DD097C4}" destId="{88AD7AD0-BE5D-4854-BDF6-6C2A4045265D}" srcOrd="1" destOrd="0" parTransId="{A9916102-36A8-4F36-9F18-7722CC732D63}" sibTransId="{0E90F152-A43B-4749-8C8B-51C5E5E8A830}"/>
    <dgm:cxn modelId="{88DFFA03-F9B6-49C4-9042-455D366CCD2E}" srcId="{2241AB64-7023-42D4-BC1A-D7466DD097C4}" destId="{CFC6DA51-B1E5-4AE9-938D-9BE7D41D64C4}" srcOrd="0" destOrd="0" parTransId="{5738A0DD-B379-4CD5-BF4C-C7071156ECAB}" sibTransId="{BA53542C-644C-4E24-A8EA-09402F9F2021}"/>
    <dgm:cxn modelId="{66250372-4B8E-4165-B8DE-531DB715E091}" type="presOf" srcId="{223532E7-2959-434A-93B5-E3BC404EFE86}" destId="{F241D5CE-D387-49E0-A769-59AFD50BE393}" srcOrd="0" destOrd="0" presId="urn:microsoft.com/office/officeart/2008/layout/PictureGrid"/>
    <dgm:cxn modelId="{B65F78D4-0A7E-4699-B648-29911128CFFE}" type="presParOf" srcId="{38474CCE-08C6-4C52-B13C-E9E6D26FE099}" destId="{A81DB131-A694-4A6F-9EFE-CB3C2EFC26D4}" srcOrd="0" destOrd="0" presId="urn:microsoft.com/office/officeart/2008/layout/PictureGrid"/>
    <dgm:cxn modelId="{66BA325B-7A3B-4676-A80A-D7D110F8B347}" type="presParOf" srcId="{A81DB131-A694-4A6F-9EFE-CB3C2EFC26D4}" destId="{55044EB3-B3C9-4712-9644-A0ECF02BD314}" srcOrd="0" destOrd="0" presId="urn:microsoft.com/office/officeart/2008/layout/PictureGrid"/>
    <dgm:cxn modelId="{3AC2BB22-16A4-44CA-A20D-40FE29BB59F3}" type="presParOf" srcId="{A81DB131-A694-4A6F-9EFE-CB3C2EFC26D4}" destId="{1E61C80D-B2B1-4164-ABA1-73066D7C18AA}" srcOrd="1" destOrd="0" presId="urn:microsoft.com/office/officeart/2008/layout/PictureGrid"/>
    <dgm:cxn modelId="{89F3C466-CEF0-41E6-A65F-9EB69D6FD2EC}" type="presParOf" srcId="{38474CCE-08C6-4C52-B13C-E9E6D26FE099}" destId="{9A378C72-DF4B-4C41-9C8E-0A9BF69087C1}" srcOrd="1" destOrd="0" presId="urn:microsoft.com/office/officeart/2008/layout/PictureGrid"/>
    <dgm:cxn modelId="{825545BE-6FB5-43F0-9587-4243CE14CFC8}" type="presParOf" srcId="{38474CCE-08C6-4C52-B13C-E9E6D26FE099}" destId="{902EA0CA-7606-4E93-8ED1-FFB68537BB63}" srcOrd="2" destOrd="0" presId="urn:microsoft.com/office/officeart/2008/layout/PictureGrid"/>
    <dgm:cxn modelId="{A6E39259-2BCB-4ABB-809B-A76369D02405}" type="presParOf" srcId="{902EA0CA-7606-4E93-8ED1-FFB68537BB63}" destId="{B5DBA18B-3487-4EBD-80D0-BAAB216E15C4}" srcOrd="0" destOrd="0" presId="urn:microsoft.com/office/officeart/2008/layout/PictureGrid"/>
    <dgm:cxn modelId="{8F6EA55A-A43C-41C9-97C8-A32C372E9005}" type="presParOf" srcId="{902EA0CA-7606-4E93-8ED1-FFB68537BB63}" destId="{80C9534C-7417-485E-9D8A-A6D92A3B67E3}" srcOrd="1" destOrd="0" presId="urn:microsoft.com/office/officeart/2008/layout/PictureGrid"/>
    <dgm:cxn modelId="{19ACA947-8F37-44C4-B835-4DA4350B1987}" type="presParOf" srcId="{38474CCE-08C6-4C52-B13C-E9E6D26FE099}" destId="{51B3938D-9321-420A-8AAF-9AD1BEE57B62}" srcOrd="3" destOrd="0" presId="urn:microsoft.com/office/officeart/2008/layout/PictureGrid"/>
    <dgm:cxn modelId="{0FD01ED1-802C-469D-8163-61186A86B156}" type="presParOf" srcId="{38474CCE-08C6-4C52-B13C-E9E6D26FE099}" destId="{950FA1AF-7F76-40AD-BEF3-F68AD4E26CF3}" srcOrd="4" destOrd="0" presId="urn:microsoft.com/office/officeart/2008/layout/PictureGrid"/>
    <dgm:cxn modelId="{DF407CAC-9250-49D4-97B3-C6A684447B29}" type="presParOf" srcId="{950FA1AF-7F76-40AD-BEF3-F68AD4E26CF3}" destId="{F241D5CE-D387-49E0-A769-59AFD50BE393}" srcOrd="0" destOrd="0" presId="urn:microsoft.com/office/officeart/2008/layout/PictureGrid"/>
    <dgm:cxn modelId="{127CA2BC-CE18-4E5C-8FBA-BD4634EBD735}" type="presParOf" srcId="{950FA1AF-7F76-40AD-BEF3-F68AD4E26CF3}" destId="{43351F11-05EE-490A-8FAF-753FDE2D5340}" srcOrd="1" destOrd="0" presId="urn:microsoft.com/office/officeart/2008/layout/PictureGrid"/>
    <dgm:cxn modelId="{ABA660DB-2330-4265-9602-2503D4E6D41E}" type="presParOf" srcId="{38474CCE-08C6-4C52-B13C-E9E6D26FE099}" destId="{576FADB6-DBD2-4231-9C7F-6436FA11A21D}" srcOrd="5" destOrd="0" presId="urn:microsoft.com/office/officeart/2008/layout/PictureGrid"/>
    <dgm:cxn modelId="{39DA59CB-69A4-4304-A65A-D60B5B2C84B1}" type="presParOf" srcId="{38474CCE-08C6-4C52-B13C-E9E6D26FE099}" destId="{C8489025-3969-489C-9FE7-EA5788EA8571}" srcOrd="6" destOrd="0" presId="urn:microsoft.com/office/officeart/2008/layout/PictureGrid"/>
    <dgm:cxn modelId="{DD9F8C34-39BA-4186-B7DD-52375BA791E2}" type="presParOf" srcId="{C8489025-3969-489C-9FE7-EA5788EA8571}" destId="{331E16C7-4151-41BF-A3F4-F15AF656B423}" srcOrd="0" destOrd="0" presId="urn:microsoft.com/office/officeart/2008/layout/PictureGrid"/>
    <dgm:cxn modelId="{3C40CAF5-02E6-46E0-9069-9E017CA7B585}" type="presParOf" srcId="{C8489025-3969-489C-9FE7-EA5788EA8571}" destId="{EECB5B74-5D8C-4397-8FBF-D3D16E365AA9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E9FCC0-8C97-4CDA-90F1-E8D5B5D6D462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174AF2E-8334-46F1-8B8A-2B5EC1E95736}">
      <dgm:prSet phldrT="[Testo]"/>
      <dgm:spPr/>
      <dgm:t>
        <a:bodyPr/>
        <a:lstStyle/>
        <a:p>
          <a:r>
            <a:rPr lang="it-IT" dirty="0" smtClean="0"/>
            <a:t>(Terrusi, 2012)</a:t>
          </a:r>
          <a:endParaRPr lang="it-IT" dirty="0"/>
        </a:p>
      </dgm:t>
    </dgm:pt>
    <dgm:pt modelId="{8E7A1A8C-10D4-421D-8709-C242BD951B7C}" type="parTrans" cxnId="{E603BC8E-4029-4198-9005-2DEF8308D6FF}">
      <dgm:prSet/>
      <dgm:spPr/>
      <dgm:t>
        <a:bodyPr/>
        <a:lstStyle/>
        <a:p>
          <a:endParaRPr lang="it-IT"/>
        </a:p>
      </dgm:t>
    </dgm:pt>
    <dgm:pt modelId="{EE6DE894-16B2-4280-A3B6-C78BD09878E7}" type="sibTrans" cxnId="{E603BC8E-4029-4198-9005-2DEF8308D6FF}">
      <dgm:prSet/>
      <dgm:spPr/>
      <dgm:t>
        <a:bodyPr/>
        <a:lstStyle/>
        <a:p>
          <a:endParaRPr lang="it-IT"/>
        </a:p>
      </dgm:t>
    </dgm:pt>
    <dgm:pt modelId="{2D5F6D66-4083-486A-82C7-8D3B271F6593}">
      <dgm:prSet phldrT="[Testo]"/>
      <dgm:spPr/>
      <dgm:t>
        <a:bodyPr/>
        <a:lstStyle/>
        <a:p>
          <a:r>
            <a:rPr lang="it-IT" dirty="0" smtClean="0"/>
            <a:t>(Capetti, 2018)</a:t>
          </a:r>
          <a:endParaRPr lang="it-IT" dirty="0"/>
        </a:p>
      </dgm:t>
    </dgm:pt>
    <dgm:pt modelId="{75578D6B-E203-42CE-A568-AD453229BF20}" type="parTrans" cxnId="{0980ABA3-B327-4B53-831E-30B38E8747ED}">
      <dgm:prSet/>
      <dgm:spPr/>
      <dgm:t>
        <a:bodyPr/>
        <a:lstStyle/>
        <a:p>
          <a:endParaRPr lang="it-IT"/>
        </a:p>
      </dgm:t>
    </dgm:pt>
    <dgm:pt modelId="{C5C353FE-A6C4-495B-8411-79D1FB430AFE}" type="sibTrans" cxnId="{0980ABA3-B327-4B53-831E-30B38E8747ED}">
      <dgm:prSet/>
      <dgm:spPr/>
      <dgm:t>
        <a:bodyPr/>
        <a:lstStyle/>
        <a:p>
          <a:endParaRPr lang="it-IT"/>
        </a:p>
      </dgm:t>
    </dgm:pt>
    <dgm:pt modelId="{A4C4920D-092C-4B3D-837F-DF536A052B6F}">
      <dgm:prSet phldrT="[Testo]"/>
      <dgm:spPr/>
      <dgm:t>
        <a:bodyPr/>
        <a:lstStyle/>
        <a:p>
          <a:r>
            <a:rPr lang="it-IT" dirty="0" smtClean="0"/>
            <a:t>(Scaramuzzo, 2010)</a:t>
          </a:r>
          <a:endParaRPr lang="it-IT" dirty="0"/>
        </a:p>
      </dgm:t>
    </dgm:pt>
    <dgm:pt modelId="{10AF92A1-8173-4B0B-8C38-24B4A99B6652}" type="parTrans" cxnId="{28CBFF2D-0F25-4CD6-AD12-0CC31B619153}">
      <dgm:prSet/>
      <dgm:spPr/>
      <dgm:t>
        <a:bodyPr/>
        <a:lstStyle/>
        <a:p>
          <a:endParaRPr lang="it-IT"/>
        </a:p>
      </dgm:t>
    </dgm:pt>
    <dgm:pt modelId="{17871685-A950-4CC6-BB0F-C461A1D81AC6}" type="sibTrans" cxnId="{28CBFF2D-0F25-4CD6-AD12-0CC31B619153}">
      <dgm:prSet/>
      <dgm:spPr/>
      <dgm:t>
        <a:bodyPr/>
        <a:lstStyle/>
        <a:p>
          <a:endParaRPr lang="it-IT"/>
        </a:p>
      </dgm:t>
    </dgm:pt>
    <dgm:pt modelId="{1C6A95B9-DBF5-4760-BC75-7F7828A67948}">
      <dgm:prSet phldrT="[Testo]"/>
      <dgm:spPr/>
      <dgm:t>
        <a:bodyPr/>
        <a:lstStyle/>
        <a:p>
          <a:r>
            <a:rPr lang="it-IT" dirty="0" smtClean="0"/>
            <a:t>(Millán Gasca, 2016)</a:t>
          </a:r>
          <a:endParaRPr lang="it-IT" dirty="0"/>
        </a:p>
      </dgm:t>
    </dgm:pt>
    <dgm:pt modelId="{2AEE4AE4-CAB9-488D-9EDC-F3A26F0E4307}" type="parTrans" cxnId="{40D067B6-56C7-4DE3-A9E8-70E3C3FA839B}">
      <dgm:prSet/>
      <dgm:spPr/>
      <dgm:t>
        <a:bodyPr/>
        <a:lstStyle/>
        <a:p>
          <a:endParaRPr lang="it-IT"/>
        </a:p>
      </dgm:t>
    </dgm:pt>
    <dgm:pt modelId="{BD512A90-83A7-4FBD-B126-A6B1A7263FC7}" type="sibTrans" cxnId="{40D067B6-56C7-4DE3-A9E8-70E3C3FA839B}">
      <dgm:prSet/>
      <dgm:spPr/>
      <dgm:t>
        <a:bodyPr/>
        <a:lstStyle/>
        <a:p>
          <a:endParaRPr lang="it-IT"/>
        </a:p>
      </dgm:t>
    </dgm:pt>
    <dgm:pt modelId="{DC58C21F-A60E-40D4-96E3-1BCD07188095}" type="pres">
      <dgm:prSet presAssocID="{63E9FCC0-8C97-4CDA-90F1-E8D5B5D6D462}" presName="Name0" presStyleCnt="0">
        <dgm:presLayoutVars>
          <dgm:dir/>
        </dgm:presLayoutVars>
      </dgm:prSet>
      <dgm:spPr/>
      <dgm:t>
        <a:bodyPr/>
        <a:lstStyle/>
        <a:p>
          <a:endParaRPr lang="it-IT"/>
        </a:p>
      </dgm:t>
    </dgm:pt>
    <dgm:pt modelId="{0E3B1B55-7563-4F00-B105-8E9835D1062C}" type="pres">
      <dgm:prSet presAssocID="{7174AF2E-8334-46F1-8B8A-2B5EC1E95736}" presName="composite" presStyleCnt="0"/>
      <dgm:spPr/>
    </dgm:pt>
    <dgm:pt modelId="{851EDBFB-1A52-4B86-A01C-F214EA7F8AC1}" type="pres">
      <dgm:prSet presAssocID="{7174AF2E-8334-46F1-8B8A-2B5EC1E95736}" presName="rect2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6BD1D57-260F-41DB-BB2E-EC1A31651703}" type="pres">
      <dgm:prSet presAssocID="{7174AF2E-8334-46F1-8B8A-2B5EC1E95736}" presName="rect1" presStyleLbl="alignImgPlace1" presStyleIdx="0" presStyleCnt="4" custScaleX="74472" custScaleY="7888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71B32EA-9785-4CEB-B1BD-0AB9D78B168E}" type="pres">
      <dgm:prSet presAssocID="{EE6DE894-16B2-4280-A3B6-C78BD09878E7}" presName="sibTrans" presStyleCnt="0"/>
      <dgm:spPr/>
    </dgm:pt>
    <dgm:pt modelId="{0E4515D0-7CDE-40D1-AA48-815CBBF8F6B3}" type="pres">
      <dgm:prSet presAssocID="{2D5F6D66-4083-486A-82C7-8D3B271F6593}" presName="composite" presStyleCnt="0"/>
      <dgm:spPr/>
    </dgm:pt>
    <dgm:pt modelId="{D9F50027-07EC-4319-B976-E3968044BDBA}" type="pres">
      <dgm:prSet presAssocID="{2D5F6D66-4083-486A-82C7-8D3B271F6593}" presName="rec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5AC620A-F1EE-45A7-BC8E-0AF9BC199A26}" type="pres">
      <dgm:prSet presAssocID="{2D5F6D66-4083-486A-82C7-8D3B271F6593}" presName="rect1" presStyleLbl="alignImgPlace1" presStyleIdx="1" presStyleCnt="4" custScaleX="71254" custScaleY="9250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DE15F7A-6E73-4F39-A19C-E89E0A3941C0}" type="pres">
      <dgm:prSet presAssocID="{C5C353FE-A6C4-495B-8411-79D1FB430AFE}" presName="sibTrans" presStyleCnt="0"/>
      <dgm:spPr/>
    </dgm:pt>
    <dgm:pt modelId="{B7169438-4451-4735-BE38-F16176A4766A}" type="pres">
      <dgm:prSet presAssocID="{A4C4920D-092C-4B3D-837F-DF536A052B6F}" presName="composite" presStyleCnt="0"/>
      <dgm:spPr/>
    </dgm:pt>
    <dgm:pt modelId="{5E1A7E7B-E90B-4FF7-A70F-DA012EFE8E2D}" type="pres">
      <dgm:prSet presAssocID="{A4C4920D-092C-4B3D-837F-DF536A052B6F}" presName="rect2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9688145-2FCE-4056-A68D-0D0BCEF191F6}" type="pres">
      <dgm:prSet presAssocID="{A4C4920D-092C-4B3D-837F-DF536A052B6F}" presName="rect1" presStyleLbl="alignImgPlace1" presStyleIdx="2" presStyleCnt="4" custScaleX="79346" custScaleY="85620" custLinFactNeighborX="-6711" custLinFactNeighborY="-359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076ACAD-CB00-41EA-9F26-E13C1B3C145B}" type="pres">
      <dgm:prSet presAssocID="{17871685-A950-4CC6-BB0F-C461A1D81AC6}" presName="sibTrans" presStyleCnt="0"/>
      <dgm:spPr/>
    </dgm:pt>
    <dgm:pt modelId="{982B6FF2-DABC-419D-8C49-A8CDFDA179ED}" type="pres">
      <dgm:prSet presAssocID="{1C6A95B9-DBF5-4760-BC75-7F7828A67948}" presName="composite" presStyleCnt="0"/>
      <dgm:spPr/>
    </dgm:pt>
    <dgm:pt modelId="{41C90280-AC0E-4E1F-A0A5-A34E4EF97019}" type="pres">
      <dgm:prSet presAssocID="{1C6A95B9-DBF5-4760-BC75-7F7828A67948}" presName="rect2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106CA0B-F536-42E8-AC44-B7C366F476F2}" type="pres">
      <dgm:prSet presAssocID="{1C6A95B9-DBF5-4760-BC75-7F7828A67948}" presName="rect1" presStyleLbl="alignImgPlace1" presStyleIdx="3" presStyleCnt="4" custScaleX="68599" custScaleY="82148" custLinFactNeighborX="-2695" custLinFactNeighborY="-705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E603BC8E-4029-4198-9005-2DEF8308D6FF}" srcId="{63E9FCC0-8C97-4CDA-90F1-E8D5B5D6D462}" destId="{7174AF2E-8334-46F1-8B8A-2B5EC1E95736}" srcOrd="0" destOrd="0" parTransId="{8E7A1A8C-10D4-421D-8709-C242BD951B7C}" sibTransId="{EE6DE894-16B2-4280-A3B6-C78BD09878E7}"/>
    <dgm:cxn modelId="{0980ABA3-B327-4B53-831E-30B38E8747ED}" srcId="{63E9FCC0-8C97-4CDA-90F1-E8D5B5D6D462}" destId="{2D5F6D66-4083-486A-82C7-8D3B271F6593}" srcOrd="1" destOrd="0" parTransId="{75578D6B-E203-42CE-A568-AD453229BF20}" sibTransId="{C5C353FE-A6C4-495B-8411-79D1FB430AFE}"/>
    <dgm:cxn modelId="{084F9160-97A7-4512-8F3B-DB3FEDF1A39C}" type="presOf" srcId="{A4C4920D-092C-4B3D-837F-DF536A052B6F}" destId="{5E1A7E7B-E90B-4FF7-A70F-DA012EFE8E2D}" srcOrd="0" destOrd="0" presId="urn:microsoft.com/office/officeart/2008/layout/PictureGrid"/>
    <dgm:cxn modelId="{E25E2A1C-BABE-4651-8C17-FFC0FD2E0343}" type="presOf" srcId="{1C6A95B9-DBF5-4760-BC75-7F7828A67948}" destId="{41C90280-AC0E-4E1F-A0A5-A34E4EF97019}" srcOrd="0" destOrd="0" presId="urn:microsoft.com/office/officeart/2008/layout/PictureGrid"/>
    <dgm:cxn modelId="{D6CE76CC-697F-4017-BC2D-612DBD762247}" type="presOf" srcId="{63E9FCC0-8C97-4CDA-90F1-E8D5B5D6D462}" destId="{DC58C21F-A60E-40D4-96E3-1BCD07188095}" srcOrd="0" destOrd="0" presId="urn:microsoft.com/office/officeart/2008/layout/PictureGrid"/>
    <dgm:cxn modelId="{28CBFF2D-0F25-4CD6-AD12-0CC31B619153}" srcId="{63E9FCC0-8C97-4CDA-90F1-E8D5B5D6D462}" destId="{A4C4920D-092C-4B3D-837F-DF536A052B6F}" srcOrd="2" destOrd="0" parTransId="{10AF92A1-8173-4B0B-8C38-24B4A99B6652}" sibTransId="{17871685-A950-4CC6-BB0F-C461A1D81AC6}"/>
    <dgm:cxn modelId="{7E3375A3-D4A1-4CF2-85B2-D607DAA6B493}" type="presOf" srcId="{7174AF2E-8334-46F1-8B8A-2B5EC1E95736}" destId="{851EDBFB-1A52-4B86-A01C-F214EA7F8AC1}" srcOrd="0" destOrd="0" presId="urn:microsoft.com/office/officeart/2008/layout/PictureGrid"/>
    <dgm:cxn modelId="{80CE02E9-F80B-44EB-AF6F-F35FA78FBFF5}" type="presOf" srcId="{2D5F6D66-4083-486A-82C7-8D3B271F6593}" destId="{D9F50027-07EC-4319-B976-E3968044BDBA}" srcOrd="0" destOrd="0" presId="urn:microsoft.com/office/officeart/2008/layout/PictureGrid"/>
    <dgm:cxn modelId="{40D067B6-56C7-4DE3-A9E8-70E3C3FA839B}" srcId="{63E9FCC0-8C97-4CDA-90F1-E8D5B5D6D462}" destId="{1C6A95B9-DBF5-4760-BC75-7F7828A67948}" srcOrd="3" destOrd="0" parTransId="{2AEE4AE4-CAB9-488D-9EDC-F3A26F0E4307}" sibTransId="{BD512A90-83A7-4FBD-B126-A6B1A7263FC7}"/>
    <dgm:cxn modelId="{2256322D-62F7-43FA-98B7-A2C54D09194C}" type="presParOf" srcId="{DC58C21F-A60E-40D4-96E3-1BCD07188095}" destId="{0E3B1B55-7563-4F00-B105-8E9835D1062C}" srcOrd="0" destOrd="0" presId="urn:microsoft.com/office/officeart/2008/layout/PictureGrid"/>
    <dgm:cxn modelId="{44264210-74ED-43B4-9BA3-544EBF747E19}" type="presParOf" srcId="{0E3B1B55-7563-4F00-B105-8E9835D1062C}" destId="{851EDBFB-1A52-4B86-A01C-F214EA7F8AC1}" srcOrd="0" destOrd="0" presId="urn:microsoft.com/office/officeart/2008/layout/PictureGrid"/>
    <dgm:cxn modelId="{BE0D1A3B-644B-4E0B-8690-167893562D04}" type="presParOf" srcId="{0E3B1B55-7563-4F00-B105-8E9835D1062C}" destId="{96BD1D57-260F-41DB-BB2E-EC1A31651703}" srcOrd="1" destOrd="0" presId="urn:microsoft.com/office/officeart/2008/layout/PictureGrid"/>
    <dgm:cxn modelId="{F8320511-90EC-435A-9E8E-91215D48BA8C}" type="presParOf" srcId="{DC58C21F-A60E-40D4-96E3-1BCD07188095}" destId="{E71B32EA-9785-4CEB-B1BD-0AB9D78B168E}" srcOrd="1" destOrd="0" presId="urn:microsoft.com/office/officeart/2008/layout/PictureGrid"/>
    <dgm:cxn modelId="{DE8094BE-6AB0-4E8E-AFA4-C0CE0EFDAB26}" type="presParOf" srcId="{DC58C21F-A60E-40D4-96E3-1BCD07188095}" destId="{0E4515D0-7CDE-40D1-AA48-815CBBF8F6B3}" srcOrd="2" destOrd="0" presId="urn:microsoft.com/office/officeart/2008/layout/PictureGrid"/>
    <dgm:cxn modelId="{0EBDB23A-DC7A-486F-9BEE-E04E1B2DA1D0}" type="presParOf" srcId="{0E4515D0-7CDE-40D1-AA48-815CBBF8F6B3}" destId="{D9F50027-07EC-4319-B976-E3968044BDBA}" srcOrd="0" destOrd="0" presId="urn:microsoft.com/office/officeart/2008/layout/PictureGrid"/>
    <dgm:cxn modelId="{9E4C661F-A9DE-4719-86A9-533914EE4526}" type="presParOf" srcId="{0E4515D0-7CDE-40D1-AA48-815CBBF8F6B3}" destId="{75AC620A-F1EE-45A7-BC8E-0AF9BC199A26}" srcOrd="1" destOrd="0" presId="urn:microsoft.com/office/officeart/2008/layout/PictureGrid"/>
    <dgm:cxn modelId="{140A82F0-413D-4813-96F0-D0707FA5AFD5}" type="presParOf" srcId="{DC58C21F-A60E-40D4-96E3-1BCD07188095}" destId="{8DE15F7A-6E73-4F39-A19C-E89E0A3941C0}" srcOrd="3" destOrd="0" presId="urn:microsoft.com/office/officeart/2008/layout/PictureGrid"/>
    <dgm:cxn modelId="{14B7A10E-0D55-4E8F-97C9-79E045CD7CD8}" type="presParOf" srcId="{DC58C21F-A60E-40D4-96E3-1BCD07188095}" destId="{B7169438-4451-4735-BE38-F16176A4766A}" srcOrd="4" destOrd="0" presId="urn:microsoft.com/office/officeart/2008/layout/PictureGrid"/>
    <dgm:cxn modelId="{198DBDB8-B07A-42B6-B678-184A2F43158B}" type="presParOf" srcId="{B7169438-4451-4735-BE38-F16176A4766A}" destId="{5E1A7E7B-E90B-4FF7-A70F-DA012EFE8E2D}" srcOrd="0" destOrd="0" presId="urn:microsoft.com/office/officeart/2008/layout/PictureGrid"/>
    <dgm:cxn modelId="{73C58211-24F1-4988-B256-982EBE988AAE}" type="presParOf" srcId="{B7169438-4451-4735-BE38-F16176A4766A}" destId="{29688145-2FCE-4056-A68D-0D0BCEF191F6}" srcOrd="1" destOrd="0" presId="urn:microsoft.com/office/officeart/2008/layout/PictureGrid"/>
    <dgm:cxn modelId="{2ED29A0A-9C66-4BB6-8F81-3361C33AEED8}" type="presParOf" srcId="{DC58C21F-A60E-40D4-96E3-1BCD07188095}" destId="{8076ACAD-CB00-41EA-9F26-E13C1B3C145B}" srcOrd="5" destOrd="0" presId="urn:microsoft.com/office/officeart/2008/layout/PictureGrid"/>
    <dgm:cxn modelId="{557D4E26-D00B-427B-94E7-B2546B2AAB47}" type="presParOf" srcId="{DC58C21F-A60E-40D4-96E3-1BCD07188095}" destId="{982B6FF2-DABC-419D-8C49-A8CDFDA179ED}" srcOrd="6" destOrd="0" presId="urn:microsoft.com/office/officeart/2008/layout/PictureGrid"/>
    <dgm:cxn modelId="{C96F00AE-C40C-4217-9257-7D73D598E5D2}" type="presParOf" srcId="{982B6FF2-DABC-419D-8C49-A8CDFDA179ED}" destId="{41C90280-AC0E-4E1F-A0A5-A34E4EF97019}" srcOrd="0" destOrd="0" presId="urn:microsoft.com/office/officeart/2008/layout/PictureGrid"/>
    <dgm:cxn modelId="{7F4BA672-8EFE-4A75-99D4-96959D57C324}" type="presParOf" srcId="{982B6FF2-DABC-419D-8C49-A8CDFDA179ED}" destId="{1106CA0B-F536-42E8-AC44-B7C366F476F2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F3D06D-69C4-487B-8D63-6E472DF2AA2B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DE467CF-8FBB-4F22-82F7-1EE717278B3C}">
      <dgm:prSet phldrT="[Testo]"/>
      <dgm:spPr/>
      <dgm:t>
        <a:bodyPr/>
        <a:lstStyle/>
        <a:p>
          <a:r>
            <a:rPr lang="it-IT" dirty="0" smtClean="0">
              <a:solidFill>
                <a:srgbClr val="002060"/>
              </a:solidFill>
            </a:rPr>
            <a:t>La bellezza, insieme al gioco e alla gioia, è al centro dell'esperienza matematica con gli albi dei bambini.</a:t>
          </a:r>
          <a:endParaRPr lang="it-IT" dirty="0">
            <a:solidFill>
              <a:srgbClr val="002060"/>
            </a:solidFill>
          </a:endParaRPr>
        </a:p>
      </dgm:t>
    </dgm:pt>
    <dgm:pt modelId="{E26E73D8-77D1-4C93-ADF6-EF762B217E75}" type="parTrans" cxnId="{1CD332F8-368F-4725-BC14-5881AD2AE587}">
      <dgm:prSet/>
      <dgm:spPr/>
      <dgm:t>
        <a:bodyPr/>
        <a:lstStyle/>
        <a:p>
          <a:endParaRPr lang="it-IT"/>
        </a:p>
      </dgm:t>
    </dgm:pt>
    <dgm:pt modelId="{252860E2-1C15-412F-88D0-2A7729C21255}" type="sibTrans" cxnId="{1CD332F8-368F-4725-BC14-5881AD2AE587}">
      <dgm:prSet/>
      <dgm:spPr/>
      <dgm:t>
        <a:bodyPr/>
        <a:lstStyle/>
        <a:p>
          <a:endParaRPr lang="it-IT"/>
        </a:p>
      </dgm:t>
    </dgm:pt>
    <dgm:pt modelId="{6D27AE3E-CF91-4A22-9E7D-0FE1F231695A}" type="pres">
      <dgm:prSet presAssocID="{CCF3D06D-69C4-487B-8D63-6E472DF2AA2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4FEC24A9-70F4-4BA1-AF11-947FDA9A736B}" type="pres">
      <dgm:prSet presAssocID="{CCF3D06D-69C4-487B-8D63-6E472DF2AA2B}" presName="radial" presStyleCnt="0">
        <dgm:presLayoutVars>
          <dgm:animLvl val="ctr"/>
        </dgm:presLayoutVars>
      </dgm:prSet>
      <dgm:spPr/>
    </dgm:pt>
    <dgm:pt modelId="{16B6D4EB-C114-4F07-8CC7-E78848ABD84F}" type="pres">
      <dgm:prSet presAssocID="{8DE467CF-8FBB-4F22-82F7-1EE717278B3C}" presName="centerShape" presStyleLbl="vennNode1" presStyleIdx="0" presStyleCnt="1" custLinFactNeighborX="-5363"/>
      <dgm:spPr/>
      <dgm:t>
        <a:bodyPr/>
        <a:lstStyle/>
        <a:p>
          <a:endParaRPr lang="it-IT"/>
        </a:p>
      </dgm:t>
    </dgm:pt>
  </dgm:ptLst>
  <dgm:cxnLst>
    <dgm:cxn modelId="{AA0EA600-8A0D-4F60-A6FB-DE3C3C658213}" type="presOf" srcId="{8DE467CF-8FBB-4F22-82F7-1EE717278B3C}" destId="{16B6D4EB-C114-4F07-8CC7-E78848ABD84F}" srcOrd="0" destOrd="0" presId="urn:microsoft.com/office/officeart/2005/8/layout/radial3"/>
    <dgm:cxn modelId="{AD5762BA-2E60-48F9-BB44-FA282B4A0FA3}" type="presOf" srcId="{CCF3D06D-69C4-487B-8D63-6E472DF2AA2B}" destId="{6D27AE3E-CF91-4A22-9E7D-0FE1F231695A}" srcOrd="0" destOrd="0" presId="urn:microsoft.com/office/officeart/2005/8/layout/radial3"/>
    <dgm:cxn modelId="{1CD332F8-368F-4725-BC14-5881AD2AE587}" srcId="{CCF3D06D-69C4-487B-8D63-6E472DF2AA2B}" destId="{8DE467CF-8FBB-4F22-82F7-1EE717278B3C}" srcOrd="0" destOrd="0" parTransId="{E26E73D8-77D1-4C93-ADF6-EF762B217E75}" sibTransId="{252860E2-1C15-412F-88D0-2A7729C21255}"/>
    <dgm:cxn modelId="{56DD2794-669C-4D8A-81DD-32160A52D046}" type="presParOf" srcId="{6D27AE3E-CF91-4A22-9E7D-0FE1F231695A}" destId="{4FEC24A9-70F4-4BA1-AF11-947FDA9A736B}" srcOrd="0" destOrd="0" presId="urn:microsoft.com/office/officeart/2005/8/layout/radial3"/>
    <dgm:cxn modelId="{A17DE73C-20FB-4B4B-A40F-72D26632D870}" type="presParOf" srcId="{4FEC24A9-70F4-4BA1-AF11-947FDA9A736B}" destId="{16B6D4EB-C114-4F07-8CC7-E78848ABD84F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D06459F-6A09-496C-B95A-BB2801F9159E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1403C21-C8CF-4483-A9B5-D087279F5BC9}">
      <dgm:prSet phldrT="[Testo]"/>
      <dgm:spPr/>
      <dgm:t>
        <a:bodyPr/>
        <a:lstStyle/>
        <a:p>
          <a:r>
            <a:rPr lang="it-IT" dirty="0" smtClean="0">
              <a:solidFill>
                <a:schemeClr val="tx1"/>
              </a:solidFill>
              <a:cs typeface="Times New Roman" pitchFamily="18" charset="0"/>
            </a:rPr>
            <a:t>1ª fase: Nel mondo dei numeri: ma quanti sono? </a:t>
          </a:r>
          <a:endParaRPr lang="it-IT" dirty="0"/>
        </a:p>
      </dgm:t>
    </dgm:pt>
    <dgm:pt modelId="{4B985DE2-4440-4496-9E0C-A03DD31BBA31}" type="parTrans" cxnId="{4389DEAC-D5B6-4CC7-8D50-CF91FA77C675}">
      <dgm:prSet/>
      <dgm:spPr/>
      <dgm:t>
        <a:bodyPr/>
        <a:lstStyle/>
        <a:p>
          <a:endParaRPr lang="it-IT"/>
        </a:p>
      </dgm:t>
    </dgm:pt>
    <dgm:pt modelId="{31E143C9-01D8-4B29-92DA-CCDBEF9DCD25}" type="sibTrans" cxnId="{4389DEAC-D5B6-4CC7-8D50-CF91FA77C675}">
      <dgm:prSet/>
      <dgm:spPr/>
      <dgm:t>
        <a:bodyPr/>
        <a:lstStyle/>
        <a:p>
          <a:endParaRPr lang="it-IT"/>
        </a:p>
      </dgm:t>
    </dgm:pt>
    <dgm:pt modelId="{22F5C333-E6CA-423B-999F-689F696B6482}">
      <dgm:prSet phldrT="[Testo]"/>
      <dgm:spPr/>
      <dgm:t>
        <a:bodyPr/>
        <a:lstStyle/>
        <a:p>
          <a:r>
            <a:rPr lang="it-IT" dirty="0" smtClean="0">
              <a:solidFill>
                <a:schemeClr val="tx1"/>
              </a:solidFill>
              <a:cs typeface="Times New Roman" pitchFamily="18" charset="0"/>
            </a:rPr>
            <a:t>2ª fase: Facciamo amicizia con la Geometria</a:t>
          </a:r>
          <a:endParaRPr lang="it-IT" dirty="0"/>
        </a:p>
      </dgm:t>
    </dgm:pt>
    <dgm:pt modelId="{EEFF3F4A-87E0-48FB-91A8-5535433F2561}" type="parTrans" cxnId="{2B05907B-0042-4DFA-B6BC-C6D3A3F135D1}">
      <dgm:prSet/>
      <dgm:spPr/>
      <dgm:t>
        <a:bodyPr/>
        <a:lstStyle/>
        <a:p>
          <a:endParaRPr lang="it-IT"/>
        </a:p>
      </dgm:t>
    </dgm:pt>
    <dgm:pt modelId="{AB454B95-3BDC-46F9-B4F8-7516576C6EEC}" type="sibTrans" cxnId="{2B05907B-0042-4DFA-B6BC-C6D3A3F135D1}">
      <dgm:prSet/>
      <dgm:spPr/>
      <dgm:t>
        <a:bodyPr/>
        <a:lstStyle/>
        <a:p>
          <a:endParaRPr lang="it-IT"/>
        </a:p>
      </dgm:t>
    </dgm:pt>
    <dgm:pt modelId="{DD52004D-A52C-4A59-9A56-8BCDA40FC5C1}">
      <dgm:prSet phldrT="[Testo]"/>
      <dgm:spPr/>
      <dgm:t>
        <a:bodyPr/>
        <a:lstStyle/>
        <a:p>
          <a:r>
            <a:rPr lang="it-IT" dirty="0" smtClean="0">
              <a:solidFill>
                <a:schemeClr val="tx1"/>
              </a:solidFill>
              <a:cs typeface="Times New Roman" pitchFamily="18" charset="0"/>
            </a:rPr>
            <a:t>3ª fase: Misurando la realtà!</a:t>
          </a:r>
          <a:endParaRPr lang="it-IT" dirty="0"/>
        </a:p>
      </dgm:t>
    </dgm:pt>
    <dgm:pt modelId="{9B2D51FC-E3A4-4358-B165-05D495DC414B}" type="parTrans" cxnId="{BFC80E5C-8B9F-45D8-9518-2106F43244F7}">
      <dgm:prSet/>
      <dgm:spPr/>
      <dgm:t>
        <a:bodyPr/>
        <a:lstStyle/>
        <a:p>
          <a:endParaRPr lang="it-IT"/>
        </a:p>
      </dgm:t>
    </dgm:pt>
    <dgm:pt modelId="{A81C21CC-FFDA-45BF-8348-E0465A7A6064}" type="sibTrans" cxnId="{BFC80E5C-8B9F-45D8-9518-2106F43244F7}">
      <dgm:prSet/>
      <dgm:spPr/>
      <dgm:t>
        <a:bodyPr/>
        <a:lstStyle/>
        <a:p>
          <a:endParaRPr lang="it-IT"/>
        </a:p>
      </dgm:t>
    </dgm:pt>
    <dgm:pt modelId="{CC7F00A0-41CE-4DD9-A6BE-7B6044942CC6}" type="pres">
      <dgm:prSet presAssocID="{7D06459F-6A09-496C-B95A-BB2801F9159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323EDE28-C1E0-43D9-97FD-92AE0D73AF85}" type="pres">
      <dgm:prSet presAssocID="{C1403C21-C8CF-4483-A9B5-D087279F5BC9}" presName="Accent1" presStyleCnt="0"/>
      <dgm:spPr/>
    </dgm:pt>
    <dgm:pt modelId="{3F2A9327-B23C-4D4C-A8CA-1C125869D340}" type="pres">
      <dgm:prSet presAssocID="{C1403C21-C8CF-4483-A9B5-D087279F5BC9}" presName="Accent" presStyleLbl="node1" presStyleIdx="0" presStyleCnt="3"/>
      <dgm:spPr/>
      <dgm:t>
        <a:bodyPr/>
        <a:lstStyle/>
        <a:p>
          <a:endParaRPr lang="it-IT"/>
        </a:p>
      </dgm:t>
    </dgm:pt>
    <dgm:pt modelId="{19A8B29E-6BBB-44E7-91E4-B5E3C326FE8B}" type="pres">
      <dgm:prSet presAssocID="{C1403C21-C8CF-4483-A9B5-D087279F5BC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6E0CE65-1988-4401-BF9F-6D70EEF4FC49}" type="pres">
      <dgm:prSet presAssocID="{22F5C333-E6CA-423B-999F-689F696B6482}" presName="Accent2" presStyleCnt="0"/>
      <dgm:spPr/>
    </dgm:pt>
    <dgm:pt modelId="{38EC0C4A-462E-4742-A092-23C562CBE0A2}" type="pres">
      <dgm:prSet presAssocID="{22F5C333-E6CA-423B-999F-689F696B6482}" presName="Accent" presStyleLbl="node1" presStyleIdx="1" presStyleCnt="3"/>
      <dgm:spPr/>
    </dgm:pt>
    <dgm:pt modelId="{EEE181B3-0084-4391-B6B9-6564A77E6FF0}" type="pres">
      <dgm:prSet presAssocID="{22F5C333-E6CA-423B-999F-689F696B6482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56E6783-6C67-4452-8EAD-BA8AD11D15EE}" type="pres">
      <dgm:prSet presAssocID="{DD52004D-A52C-4A59-9A56-8BCDA40FC5C1}" presName="Accent3" presStyleCnt="0"/>
      <dgm:spPr/>
    </dgm:pt>
    <dgm:pt modelId="{C49558E2-8254-4587-B9BE-443B1EE3C6A4}" type="pres">
      <dgm:prSet presAssocID="{DD52004D-A52C-4A59-9A56-8BCDA40FC5C1}" presName="Accent" presStyleLbl="node1" presStyleIdx="2" presStyleCnt="3"/>
      <dgm:spPr/>
    </dgm:pt>
    <dgm:pt modelId="{050732E6-0206-4F59-B14B-BB530DF849D4}" type="pres">
      <dgm:prSet presAssocID="{DD52004D-A52C-4A59-9A56-8BCDA40FC5C1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B05907B-0042-4DFA-B6BC-C6D3A3F135D1}" srcId="{7D06459F-6A09-496C-B95A-BB2801F9159E}" destId="{22F5C333-E6CA-423B-999F-689F696B6482}" srcOrd="1" destOrd="0" parTransId="{EEFF3F4A-87E0-48FB-91A8-5535433F2561}" sibTransId="{AB454B95-3BDC-46F9-B4F8-7516576C6EEC}"/>
    <dgm:cxn modelId="{A132C0D7-37EB-4EE9-AC2A-5F7D433347AF}" type="presOf" srcId="{22F5C333-E6CA-423B-999F-689F696B6482}" destId="{EEE181B3-0084-4391-B6B9-6564A77E6FF0}" srcOrd="0" destOrd="0" presId="urn:microsoft.com/office/officeart/2009/layout/CircleArrowProcess"/>
    <dgm:cxn modelId="{349CDDA0-46C8-4550-AA2B-BB942D4272EC}" type="presOf" srcId="{C1403C21-C8CF-4483-A9B5-D087279F5BC9}" destId="{19A8B29E-6BBB-44E7-91E4-B5E3C326FE8B}" srcOrd="0" destOrd="0" presId="urn:microsoft.com/office/officeart/2009/layout/CircleArrowProcess"/>
    <dgm:cxn modelId="{C8265BFE-32CD-47D4-BF6D-238E73AD66E2}" type="presOf" srcId="{7D06459F-6A09-496C-B95A-BB2801F9159E}" destId="{CC7F00A0-41CE-4DD9-A6BE-7B6044942CC6}" srcOrd="0" destOrd="0" presId="urn:microsoft.com/office/officeart/2009/layout/CircleArrowProcess"/>
    <dgm:cxn modelId="{51252F5C-CF68-4F27-9B86-9D148050D27A}" type="presOf" srcId="{DD52004D-A52C-4A59-9A56-8BCDA40FC5C1}" destId="{050732E6-0206-4F59-B14B-BB530DF849D4}" srcOrd="0" destOrd="0" presId="urn:microsoft.com/office/officeart/2009/layout/CircleArrowProcess"/>
    <dgm:cxn modelId="{BFC80E5C-8B9F-45D8-9518-2106F43244F7}" srcId="{7D06459F-6A09-496C-B95A-BB2801F9159E}" destId="{DD52004D-A52C-4A59-9A56-8BCDA40FC5C1}" srcOrd="2" destOrd="0" parTransId="{9B2D51FC-E3A4-4358-B165-05D495DC414B}" sibTransId="{A81C21CC-FFDA-45BF-8348-E0465A7A6064}"/>
    <dgm:cxn modelId="{4389DEAC-D5B6-4CC7-8D50-CF91FA77C675}" srcId="{7D06459F-6A09-496C-B95A-BB2801F9159E}" destId="{C1403C21-C8CF-4483-A9B5-D087279F5BC9}" srcOrd="0" destOrd="0" parTransId="{4B985DE2-4440-4496-9E0C-A03DD31BBA31}" sibTransId="{31E143C9-01D8-4B29-92DA-CCDBEF9DCD25}"/>
    <dgm:cxn modelId="{8E58B84B-6438-4D5C-AF37-55D8CDB2A843}" type="presParOf" srcId="{CC7F00A0-41CE-4DD9-A6BE-7B6044942CC6}" destId="{323EDE28-C1E0-43D9-97FD-92AE0D73AF85}" srcOrd="0" destOrd="0" presId="urn:microsoft.com/office/officeart/2009/layout/CircleArrowProcess"/>
    <dgm:cxn modelId="{63636C56-AF26-4F9E-97EE-05D454C57675}" type="presParOf" srcId="{323EDE28-C1E0-43D9-97FD-92AE0D73AF85}" destId="{3F2A9327-B23C-4D4C-A8CA-1C125869D340}" srcOrd="0" destOrd="0" presId="urn:microsoft.com/office/officeart/2009/layout/CircleArrowProcess"/>
    <dgm:cxn modelId="{EF9CFAD8-516B-49E2-AE66-2CF73B714098}" type="presParOf" srcId="{CC7F00A0-41CE-4DD9-A6BE-7B6044942CC6}" destId="{19A8B29E-6BBB-44E7-91E4-B5E3C326FE8B}" srcOrd="1" destOrd="0" presId="urn:microsoft.com/office/officeart/2009/layout/CircleArrowProcess"/>
    <dgm:cxn modelId="{80B4B34F-6837-418F-A795-CBE9F4DF85BE}" type="presParOf" srcId="{CC7F00A0-41CE-4DD9-A6BE-7B6044942CC6}" destId="{16E0CE65-1988-4401-BF9F-6D70EEF4FC49}" srcOrd="2" destOrd="0" presId="urn:microsoft.com/office/officeart/2009/layout/CircleArrowProcess"/>
    <dgm:cxn modelId="{A48A20AE-548D-4740-99FD-1D73FC7B07A8}" type="presParOf" srcId="{16E0CE65-1988-4401-BF9F-6D70EEF4FC49}" destId="{38EC0C4A-462E-4742-A092-23C562CBE0A2}" srcOrd="0" destOrd="0" presId="urn:microsoft.com/office/officeart/2009/layout/CircleArrowProcess"/>
    <dgm:cxn modelId="{2142BA46-1BE4-4D76-9A10-59DDB1EF2A0C}" type="presParOf" srcId="{CC7F00A0-41CE-4DD9-A6BE-7B6044942CC6}" destId="{EEE181B3-0084-4391-B6B9-6564A77E6FF0}" srcOrd="3" destOrd="0" presId="urn:microsoft.com/office/officeart/2009/layout/CircleArrowProcess"/>
    <dgm:cxn modelId="{2E9C2F6C-79C0-4D08-8CC5-77C701192B7D}" type="presParOf" srcId="{CC7F00A0-41CE-4DD9-A6BE-7B6044942CC6}" destId="{056E6783-6C67-4452-8EAD-BA8AD11D15EE}" srcOrd="4" destOrd="0" presId="urn:microsoft.com/office/officeart/2009/layout/CircleArrowProcess"/>
    <dgm:cxn modelId="{6E3DD322-27E7-4A9D-9540-93149376165C}" type="presParOf" srcId="{056E6783-6C67-4452-8EAD-BA8AD11D15EE}" destId="{C49558E2-8254-4587-B9BE-443B1EE3C6A4}" srcOrd="0" destOrd="0" presId="urn:microsoft.com/office/officeart/2009/layout/CircleArrowProcess"/>
    <dgm:cxn modelId="{9AAC4DAF-5915-4E76-BA49-6468FE0C8373}" type="presParOf" srcId="{CC7F00A0-41CE-4DD9-A6BE-7B6044942CC6}" destId="{050732E6-0206-4F59-B14B-BB530DF849D4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2409EA5-18D4-4995-9D46-D99AAC98652F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0E437AA-3D64-47AC-A063-AE2E9D49A2DB}">
      <dgm:prSet phldrT="[Testo]"/>
      <dgm:spPr/>
      <dgm:t>
        <a:bodyPr/>
        <a:lstStyle/>
        <a:p>
          <a:r>
            <a:rPr lang="it-IT" dirty="0" smtClean="0">
              <a:solidFill>
                <a:srgbClr val="002060"/>
              </a:solidFill>
            </a:rPr>
            <a:t>Contare mettendo in corrispondenza parole e gesti.</a:t>
          </a:r>
          <a:endParaRPr lang="it-IT" dirty="0">
            <a:solidFill>
              <a:srgbClr val="002060"/>
            </a:solidFill>
          </a:endParaRPr>
        </a:p>
      </dgm:t>
    </dgm:pt>
    <dgm:pt modelId="{DBE041A3-4811-4ABB-BD21-D8E9F77C1C22}" type="parTrans" cxnId="{E7F12B20-7AE3-4615-9481-2B5FAD71EB4D}">
      <dgm:prSet/>
      <dgm:spPr/>
      <dgm:t>
        <a:bodyPr/>
        <a:lstStyle/>
        <a:p>
          <a:endParaRPr lang="it-IT"/>
        </a:p>
      </dgm:t>
    </dgm:pt>
    <dgm:pt modelId="{2AF4D2FE-BAEB-4B5E-B276-0AC7D931D1CC}" type="sibTrans" cxnId="{E7F12B20-7AE3-4615-9481-2B5FAD71EB4D}">
      <dgm:prSet/>
      <dgm:spPr/>
      <dgm:t>
        <a:bodyPr/>
        <a:lstStyle/>
        <a:p>
          <a:endParaRPr lang="it-IT"/>
        </a:p>
      </dgm:t>
    </dgm:pt>
    <dgm:pt modelId="{0FC56D2F-AF6C-4E05-9376-AA279ADDAD13}" type="pres">
      <dgm:prSet presAssocID="{D2409EA5-18D4-4995-9D46-D99AAC98652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3A217861-AF08-4285-8FE0-EF6434660ADF}" type="pres">
      <dgm:prSet presAssocID="{D2409EA5-18D4-4995-9D46-D99AAC98652F}" presName="radial" presStyleCnt="0">
        <dgm:presLayoutVars>
          <dgm:animLvl val="ctr"/>
        </dgm:presLayoutVars>
      </dgm:prSet>
      <dgm:spPr/>
    </dgm:pt>
    <dgm:pt modelId="{B94C756E-06AC-45B0-B1DE-8E766E9FA9FA}" type="pres">
      <dgm:prSet presAssocID="{40E437AA-3D64-47AC-A063-AE2E9D49A2DB}" presName="centerShape" presStyleLbl="vennNode1" presStyleIdx="0" presStyleCnt="1" custScaleX="103933" custScaleY="100000" custLinFactNeighborX="7026" custLinFactNeighborY="18745"/>
      <dgm:spPr/>
      <dgm:t>
        <a:bodyPr/>
        <a:lstStyle/>
        <a:p>
          <a:endParaRPr lang="it-IT"/>
        </a:p>
      </dgm:t>
    </dgm:pt>
  </dgm:ptLst>
  <dgm:cxnLst>
    <dgm:cxn modelId="{E7F12B20-7AE3-4615-9481-2B5FAD71EB4D}" srcId="{D2409EA5-18D4-4995-9D46-D99AAC98652F}" destId="{40E437AA-3D64-47AC-A063-AE2E9D49A2DB}" srcOrd="0" destOrd="0" parTransId="{DBE041A3-4811-4ABB-BD21-D8E9F77C1C22}" sibTransId="{2AF4D2FE-BAEB-4B5E-B276-0AC7D931D1CC}"/>
    <dgm:cxn modelId="{F0AB1B34-EB7A-4DF2-B448-0B9F6D2405C9}" type="presOf" srcId="{D2409EA5-18D4-4995-9D46-D99AAC98652F}" destId="{0FC56D2F-AF6C-4E05-9376-AA279ADDAD13}" srcOrd="0" destOrd="0" presId="urn:microsoft.com/office/officeart/2005/8/layout/radial3"/>
    <dgm:cxn modelId="{C1102AB9-D577-4095-A4DF-F8B42AAB7746}" type="presOf" srcId="{40E437AA-3D64-47AC-A063-AE2E9D49A2DB}" destId="{B94C756E-06AC-45B0-B1DE-8E766E9FA9FA}" srcOrd="0" destOrd="0" presId="urn:microsoft.com/office/officeart/2005/8/layout/radial3"/>
    <dgm:cxn modelId="{1647AFE9-C2DB-4E31-B466-5551BC76DF4F}" type="presParOf" srcId="{0FC56D2F-AF6C-4E05-9376-AA279ADDAD13}" destId="{3A217861-AF08-4285-8FE0-EF6434660ADF}" srcOrd="0" destOrd="0" presId="urn:microsoft.com/office/officeart/2005/8/layout/radial3"/>
    <dgm:cxn modelId="{5346E681-E8EF-4CCF-88AE-D97FDECECDE3}" type="presParOf" srcId="{3A217861-AF08-4285-8FE0-EF6434660ADF}" destId="{B94C756E-06AC-45B0-B1DE-8E766E9FA9FA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06459F-6A09-496C-B95A-BB2801F9159E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1403C21-C8CF-4483-A9B5-D087279F5BC9}">
      <dgm:prSet phldrT="[Testo]"/>
      <dgm:spPr/>
      <dgm:t>
        <a:bodyPr/>
        <a:lstStyle/>
        <a:p>
          <a:r>
            <a:rPr lang="it-IT" dirty="0" smtClean="0">
              <a:solidFill>
                <a:schemeClr val="tx1"/>
              </a:solidFill>
              <a:cs typeface="Times New Roman" pitchFamily="18" charset="0"/>
            </a:rPr>
            <a:t>1ª fase: Nel mondo dei numeri: ma quanti sono? </a:t>
          </a:r>
          <a:endParaRPr lang="it-IT" dirty="0"/>
        </a:p>
      </dgm:t>
    </dgm:pt>
    <dgm:pt modelId="{4B985DE2-4440-4496-9E0C-A03DD31BBA31}" type="parTrans" cxnId="{4389DEAC-D5B6-4CC7-8D50-CF91FA77C675}">
      <dgm:prSet/>
      <dgm:spPr/>
      <dgm:t>
        <a:bodyPr/>
        <a:lstStyle/>
        <a:p>
          <a:endParaRPr lang="it-IT"/>
        </a:p>
      </dgm:t>
    </dgm:pt>
    <dgm:pt modelId="{31E143C9-01D8-4B29-92DA-CCDBEF9DCD25}" type="sibTrans" cxnId="{4389DEAC-D5B6-4CC7-8D50-CF91FA77C675}">
      <dgm:prSet/>
      <dgm:spPr/>
      <dgm:t>
        <a:bodyPr/>
        <a:lstStyle/>
        <a:p>
          <a:endParaRPr lang="it-IT"/>
        </a:p>
      </dgm:t>
    </dgm:pt>
    <dgm:pt modelId="{22F5C333-E6CA-423B-999F-689F696B6482}">
      <dgm:prSet phldrT="[Testo]"/>
      <dgm:spPr/>
      <dgm:t>
        <a:bodyPr/>
        <a:lstStyle/>
        <a:p>
          <a:r>
            <a:rPr lang="it-IT" dirty="0" smtClean="0">
              <a:solidFill>
                <a:schemeClr val="tx1"/>
              </a:solidFill>
              <a:cs typeface="Times New Roman" pitchFamily="18" charset="0"/>
            </a:rPr>
            <a:t>2ª fase: Facciamo amicizia con la Geometria</a:t>
          </a:r>
          <a:endParaRPr lang="it-IT" dirty="0"/>
        </a:p>
      </dgm:t>
    </dgm:pt>
    <dgm:pt modelId="{EEFF3F4A-87E0-48FB-91A8-5535433F2561}" type="parTrans" cxnId="{2B05907B-0042-4DFA-B6BC-C6D3A3F135D1}">
      <dgm:prSet/>
      <dgm:spPr/>
      <dgm:t>
        <a:bodyPr/>
        <a:lstStyle/>
        <a:p>
          <a:endParaRPr lang="it-IT"/>
        </a:p>
      </dgm:t>
    </dgm:pt>
    <dgm:pt modelId="{AB454B95-3BDC-46F9-B4F8-7516576C6EEC}" type="sibTrans" cxnId="{2B05907B-0042-4DFA-B6BC-C6D3A3F135D1}">
      <dgm:prSet/>
      <dgm:spPr/>
      <dgm:t>
        <a:bodyPr/>
        <a:lstStyle/>
        <a:p>
          <a:endParaRPr lang="it-IT"/>
        </a:p>
      </dgm:t>
    </dgm:pt>
    <dgm:pt modelId="{DD52004D-A52C-4A59-9A56-8BCDA40FC5C1}">
      <dgm:prSet phldrT="[Testo]"/>
      <dgm:spPr/>
      <dgm:t>
        <a:bodyPr/>
        <a:lstStyle/>
        <a:p>
          <a:r>
            <a:rPr lang="it-IT" dirty="0" smtClean="0">
              <a:solidFill>
                <a:schemeClr val="tx1"/>
              </a:solidFill>
              <a:cs typeface="Times New Roman" pitchFamily="18" charset="0"/>
            </a:rPr>
            <a:t>3ª fase: Misurando la realtà!</a:t>
          </a:r>
          <a:endParaRPr lang="it-IT" dirty="0"/>
        </a:p>
      </dgm:t>
    </dgm:pt>
    <dgm:pt modelId="{9B2D51FC-E3A4-4358-B165-05D495DC414B}" type="parTrans" cxnId="{BFC80E5C-8B9F-45D8-9518-2106F43244F7}">
      <dgm:prSet/>
      <dgm:spPr/>
      <dgm:t>
        <a:bodyPr/>
        <a:lstStyle/>
        <a:p>
          <a:endParaRPr lang="it-IT"/>
        </a:p>
      </dgm:t>
    </dgm:pt>
    <dgm:pt modelId="{A81C21CC-FFDA-45BF-8348-E0465A7A6064}" type="sibTrans" cxnId="{BFC80E5C-8B9F-45D8-9518-2106F43244F7}">
      <dgm:prSet/>
      <dgm:spPr/>
      <dgm:t>
        <a:bodyPr/>
        <a:lstStyle/>
        <a:p>
          <a:endParaRPr lang="it-IT"/>
        </a:p>
      </dgm:t>
    </dgm:pt>
    <dgm:pt modelId="{CC7F00A0-41CE-4DD9-A6BE-7B6044942CC6}" type="pres">
      <dgm:prSet presAssocID="{7D06459F-6A09-496C-B95A-BB2801F9159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323EDE28-C1E0-43D9-97FD-92AE0D73AF85}" type="pres">
      <dgm:prSet presAssocID="{C1403C21-C8CF-4483-A9B5-D087279F5BC9}" presName="Accent1" presStyleCnt="0"/>
      <dgm:spPr/>
    </dgm:pt>
    <dgm:pt modelId="{3F2A9327-B23C-4D4C-A8CA-1C125869D340}" type="pres">
      <dgm:prSet presAssocID="{C1403C21-C8CF-4483-A9B5-D087279F5BC9}" presName="Accent" presStyleLbl="node1" presStyleIdx="0" presStyleCnt="3"/>
      <dgm:spPr/>
      <dgm:t>
        <a:bodyPr/>
        <a:lstStyle/>
        <a:p>
          <a:endParaRPr lang="it-IT"/>
        </a:p>
      </dgm:t>
    </dgm:pt>
    <dgm:pt modelId="{19A8B29E-6BBB-44E7-91E4-B5E3C326FE8B}" type="pres">
      <dgm:prSet presAssocID="{C1403C21-C8CF-4483-A9B5-D087279F5BC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6E0CE65-1988-4401-BF9F-6D70EEF4FC49}" type="pres">
      <dgm:prSet presAssocID="{22F5C333-E6CA-423B-999F-689F696B6482}" presName="Accent2" presStyleCnt="0"/>
      <dgm:spPr/>
    </dgm:pt>
    <dgm:pt modelId="{38EC0C4A-462E-4742-A092-23C562CBE0A2}" type="pres">
      <dgm:prSet presAssocID="{22F5C333-E6CA-423B-999F-689F696B6482}" presName="Accent" presStyleLbl="node1" presStyleIdx="1" presStyleCnt="3"/>
      <dgm:spPr/>
    </dgm:pt>
    <dgm:pt modelId="{EEE181B3-0084-4391-B6B9-6564A77E6FF0}" type="pres">
      <dgm:prSet presAssocID="{22F5C333-E6CA-423B-999F-689F696B6482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56E6783-6C67-4452-8EAD-BA8AD11D15EE}" type="pres">
      <dgm:prSet presAssocID="{DD52004D-A52C-4A59-9A56-8BCDA40FC5C1}" presName="Accent3" presStyleCnt="0"/>
      <dgm:spPr/>
    </dgm:pt>
    <dgm:pt modelId="{C49558E2-8254-4587-B9BE-443B1EE3C6A4}" type="pres">
      <dgm:prSet presAssocID="{DD52004D-A52C-4A59-9A56-8BCDA40FC5C1}" presName="Accent" presStyleLbl="node1" presStyleIdx="2" presStyleCnt="3"/>
      <dgm:spPr/>
    </dgm:pt>
    <dgm:pt modelId="{050732E6-0206-4F59-B14B-BB530DF849D4}" type="pres">
      <dgm:prSet presAssocID="{DD52004D-A52C-4A59-9A56-8BCDA40FC5C1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511B5A2B-79E9-428A-B256-D25797BFDCBF}" type="presOf" srcId="{7D06459F-6A09-496C-B95A-BB2801F9159E}" destId="{CC7F00A0-41CE-4DD9-A6BE-7B6044942CC6}" srcOrd="0" destOrd="0" presId="urn:microsoft.com/office/officeart/2009/layout/CircleArrowProcess"/>
    <dgm:cxn modelId="{B505AECC-0673-4A89-B038-B05AE6CBD413}" type="presOf" srcId="{C1403C21-C8CF-4483-A9B5-D087279F5BC9}" destId="{19A8B29E-6BBB-44E7-91E4-B5E3C326FE8B}" srcOrd="0" destOrd="0" presId="urn:microsoft.com/office/officeart/2009/layout/CircleArrowProcess"/>
    <dgm:cxn modelId="{2B05907B-0042-4DFA-B6BC-C6D3A3F135D1}" srcId="{7D06459F-6A09-496C-B95A-BB2801F9159E}" destId="{22F5C333-E6CA-423B-999F-689F696B6482}" srcOrd="1" destOrd="0" parTransId="{EEFF3F4A-87E0-48FB-91A8-5535433F2561}" sibTransId="{AB454B95-3BDC-46F9-B4F8-7516576C6EEC}"/>
    <dgm:cxn modelId="{9B56AFA0-D985-4653-BC27-66E87EF20035}" type="presOf" srcId="{22F5C333-E6CA-423B-999F-689F696B6482}" destId="{EEE181B3-0084-4391-B6B9-6564A77E6FF0}" srcOrd="0" destOrd="0" presId="urn:microsoft.com/office/officeart/2009/layout/CircleArrowProcess"/>
    <dgm:cxn modelId="{38AEDF25-0614-451F-8D81-81F192C12E67}" type="presOf" srcId="{DD52004D-A52C-4A59-9A56-8BCDA40FC5C1}" destId="{050732E6-0206-4F59-B14B-BB530DF849D4}" srcOrd="0" destOrd="0" presId="urn:microsoft.com/office/officeart/2009/layout/CircleArrowProcess"/>
    <dgm:cxn modelId="{BFC80E5C-8B9F-45D8-9518-2106F43244F7}" srcId="{7D06459F-6A09-496C-B95A-BB2801F9159E}" destId="{DD52004D-A52C-4A59-9A56-8BCDA40FC5C1}" srcOrd="2" destOrd="0" parTransId="{9B2D51FC-E3A4-4358-B165-05D495DC414B}" sibTransId="{A81C21CC-FFDA-45BF-8348-E0465A7A6064}"/>
    <dgm:cxn modelId="{4389DEAC-D5B6-4CC7-8D50-CF91FA77C675}" srcId="{7D06459F-6A09-496C-B95A-BB2801F9159E}" destId="{C1403C21-C8CF-4483-A9B5-D087279F5BC9}" srcOrd="0" destOrd="0" parTransId="{4B985DE2-4440-4496-9E0C-A03DD31BBA31}" sibTransId="{31E143C9-01D8-4B29-92DA-CCDBEF9DCD25}"/>
    <dgm:cxn modelId="{861A3BDD-0EC1-481B-86BC-205DDE2C9199}" type="presParOf" srcId="{CC7F00A0-41CE-4DD9-A6BE-7B6044942CC6}" destId="{323EDE28-C1E0-43D9-97FD-92AE0D73AF85}" srcOrd="0" destOrd="0" presId="urn:microsoft.com/office/officeart/2009/layout/CircleArrowProcess"/>
    <dgm:cxn modelId="{8680969D-DA07-42AA-97CF-341FA70E6E75}" type="presParOf" srcId="{323EDE28-C1E0-43D9-97FD-92AE0D73AF85}" destId="{3F2A9327-B23C-4D4C-A8CA-1C125869D340}" srcOrd="0" destOrd="0" presId="urn:microsoft.com/office/officeart/2009/layout/CircleArrowProcess"/>
    <dgm:cxn modelId="{CA3FBF02-1B40-4D88-9CCB-C071CBB97DC7}" type="presParOf" srcId="{CC7F00A0-41CE-4DD9-A6BE-7B6044942CC6}" destId="{19A8B29E-6BBB-44E7-91E4-B5E3C326FE8B}" srcOrd="1" destOrd="0" presId="urn:microsoft.com/office/officeart/2009/layout/CircleArrowProcess"/>
    <dgm:cxn modelId="{83995F8A-B4E5-4ACC-BAA1-43CBB077B91A}" type="presParOf" srcId="{CC7F00A0-41CE-4DD9-A6BE-7B6044942CC6}" destId="{16E0CE65-1988-4401-BF9F-6D70EEF4FC49}" srcOrd="2" destOrd="0" presId="urn:microsoft.com/office/officeart/2009/layout/CircleArrowProcess"/>
    <dgm:cxn modelId="{8FFBEC54-0459-4F7F-90D6-4A92F13CD4DB}" type="presParOf" srcId="{16E0CE65-1988-4401-BF9F-6D70EEF4FC49}" destId="{38EC0C4A-462E-4742-A092-23C562CBE0A2}" srcOrd="0" destOrd="0" presId="urn:microsoft.com/office/officeart/2009/layout/CircleArrowProcess"/>
    <dgm:cxn modelId="{D8F5F77E-EE77-4732-893D-A98468D46079}" type="presParOf" srcId="{CC7F00A0-41CE-4DD9-A6BE-7B6044942CC6}" destId="{EEE181B3-0084-4391-B6B9-6564A77E6FF0}" srcOrd="3" destOrd="0" presId="urn:microsoft.com/office/officeart/2009/layout/CircleArrowProcess"/>
    <dgm:cxn modelId="{C9523375-932F-4050-A6E1-1ACD09AE2319}" type="presParOf" srcId="{CC7F00A0-41CE-4DD9-A6BE-7B6044942CC6}" destId="{056E6783-6C67-4452-8EAD-BA8AD11D15EE}" srcOrd="4" destOrd="0" presId="urn:microsoft.com/office/officeart/2009/layout/CircleArrowProcess"/>
    <dgm:cxn modelId="{2497ABCE-D2BB-478C-BC46-83C301660B2F}" type="presParOf" srcId="{056E6783-6C67-4452-8EAD-BA8AD11D15EE}" destId="{C49558E2-8254-4587-B9BE-443B1EE3C6A4}" srcOrd="0" destOrd="0" presId="urn:microsoft.com/office/officeart/2009/layout/CircleArrowProcess"/>
    <dgm:cxn modelId="{DC73ACBA-8B5B-4009-ABF0-BB1898065832}" type="presParOf" srcId="{CC7F00A0-41CE-4DD9-A6BE-7B6044942CC6}" destId="{050732E6-0206-4F59-B14B-BB530DF849D4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D06459F-6A09-496C-B95A-BB2801F9159E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1403C21-C8CF-4483-A9B5-D087279F5BC9}">
      <dgm:prSet phldrT="[Testo]"/>
      <dgm:spPr/>
      <dgm:t>
        <a:bodyPr/>
        <a:lstStyle/>
        <a:p>
          <a:r>
            <a:rPr lang="it-IT" dirty="0" smtClean="0">
              <a:solidFill>
                <a:schemeClr val="tx1"/>
              </a:solidFill>
              <a:cs typeface="Times New Roman" pitchFamily="18" charset="0"/>
            </a:rPr>
            <a:t>1ª fase: Nel mondo dei numeri: ma quanti sono? </a:t>
          </a:r>
          <a:endParaRPr lang="it-IT" dirty="0"/>
        </a:p>
      </dgm:t>
    </dgm:pt>
    <dgm:pt modelId="{4B985DE2-4440-4496-9E0C-A03DD31BBA31}" type="parTrans" cxnId="{4389DEAC-D5B6-4CC7-8D50-CF91FA77C675}">
      <dgm:prSet/>
      <dgm:spPr/>
      <dgm:t>
        <a:bodyPr/>
        <a:lstStyle/>
        <a:p>
          <a:endParaRPr lang="it-IT"/>
        </a:p>
      </dgm:t>
    </dgm:pt>
    <dgm:pt modelId="{31E143C9-01D8-4B29-92DA-CCDBEF9DCD25}" type="sibTrans" cxnId="{4389DEAC-D5B6-4CC7-8D50-CF91FA77C675}">
      <dgm:prSet/>
      <dgm:spPr/>
      <dgm:t>
        <a:bodyPr/>
        <a:lstStyle/>
        <a:p>
          <a:endParaRPr lang="it-IT"/>
        </a:p>
      </dgm:t>
    </dgm:pt>
    <dgm:pt modelId="{22F5C333-E6CA-423B-999F-689F696B6482}">
      <dgm:prSet phldrT="[Testo]"/>
      <dgm:spPr/>
      <dgm:t>
        <a:bodyPr/>
        <a:lstStyle/>
        <a:p>
          <a:r>
            <a:rPr lang="it-IT" dirty="0" smtClean="0">
              <a:solidFill>
                <a:schemeClr val="tx1"/>
              </a:solidFill>
              <a:cs typeface="Times New Roman" pitchFamily="18" charset="0"/>
            </a:rPr>
            <a:t>2ª fase: Facciamo amicizia con la Geometria</a:t>
          </a:r>
          <a:endParaRPr lang="it-IT" dirty="0"/>
        </a:p>
      </dgm:t>
    </dgm:pt>
    <dgm:pt modelId="{EEFF3F4A-87E0-48FB-91A8-5535433F2561}" type="parTrans" cxnId="{2B05907B-0042-4DFA-B6BC-C6D3A3F135D1}">
      <dgm:prSet/>
      <dgm:spPr/>
      <dgm:t>
        <a:bodyPr/>
        <a:lstStyle/>
        <a:p>
          <a:endParaRPr lang="it-IT"/>
        </a:p>
      </dgm:t>
    </dgm:pt>
    <dgm:pt modelId="{AB454B95-3BDC-46F9-B4F8-7516576C6EEC}" type="sibTrans" cxnId="{2B05907B-0042-4DFA-B6BC-C6D3A3F135D1}">
      <dgm:prSet/>
      <dgm:spPr/>
      <dgm:t>
        <a:bodyPr/>
        <a:lstStyle/>
        <a:p>
          <a:endParaRPr lang="it-IT"/>
        </a:p>
      </dgm:t>
    </dgm:pt>
    <dgm:pt modelId="{DD52004D-A52C-4A59-9A56-8BCDA40FC5C1}">
      <dgm:prSet phldrT="[Testo]"/>
      <dgm:spPr/>
      <dgm:t>
        <a:bodyPr/>
        <a:lstStyle/>
        <a:p>
          <a:r>
            <a:rPr lang="it-IT" dirty="0" smtClean="0">
              <a:solidFill>
                <a:schemeClr val="tx1"/>
              </a:solidFill>
              <a:cs typeface="Times New Roman" pitchFamily="18" charset="0"/>
            </a:rPr>
            <a:t>3ª fase: Misurando la realtà!</a:t>
          </a:r>
          <a:endParaRPr lang="it-IT" dirty="0"/>
        </a:p>
      </dgm:t>
    </dgm:pt>
    <dgm:pt modelId="{9B2D51FC-E3A4-4358-B165-05D495DC414B}" type="parTrans" cxnId="{BFC80E5C-8B9F-45D8-9518-2106F43244F7}">
      <dgm:prSet/>
      <dgm:spPr/>
      <dgm:t>
        <a:bodyPr/>
        <a:lstStyle/>
        <a:p>
          <a:endParaRPr lang="it-IT"/>
        </a:p>
      </dgm:t>
    </dgm:pt>
    <dgm:pt modelId="{A81C21CC-FFDA-45BF-8348-E0465A7A6064}" type="sibTrans" cxnId="{BFC80E5C-8B9F-45D8-9518-2106F43244F7}">
      <dgm:prSet/>
      <dgm:spPr/>
      <dgm:t>
        <a:bodyPr/>
        <a:lstStyle/>
        <a:p>
          <a:endParaRPr lang="it-IT"/>
        </a:p>
      </dgm:t>
    </dgm:pt>
    <dgm:pt modelId="{CC7F00A0-41CE-4DD9-A6BE-7B6044942CC6}" type="pres">
      <dgm:prSet presAssocID="{7D06459F-6A09-496C-B95A-BB2801F9159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323EDE28-C1E0-43D9-97FD-92AE0D73AF85}" type="pres">
      <dgm:prSet presAssocID="{C1403C21-C8CF-4483-A9B5-D087279F5BC9}" presName="Accent1" presStyleCnt="0"/>
      <dgm:spPr/>
    </dgm:pt>
    <dgm:pt modelId="{3F2A9327-B23C-4D4C-A8CA-1C125869D340}" type="pres">
      <dgm:prSet presAssocID="{C1403C21-C8CF-4483-A9B5-D087279F5BC9}" presName="Accent" presStyleLbl="node1" presStyleIdx="0" presStyleCnt="3"/>
      <dgm:spPr/>
      <dgm:t>
        <a:bodyPr/>
        <a:lstStyle/>
        <a:p>
          <a:endParaRPr lang="it-IT"/>
        </a:p>
      </dgm:t>
    </dgm:pt>
    <dgm:pt modelId="{19A8B29E-6BBB-44E7-91E4-B5E3C326FE8B}" type="pres">
      <dgm:prSet presAssocID="{C1403C21-C8CF-4483-A9B5-D087279F5BC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6E0CE65-1988-4401-BF9F-6D70EEF4FC49}" type="pres">
      <dgm:prSet presAssocID="{22F5C333-E6CA-423B-999F-689F696B6482}" presName="Accent2" presStyleCnt="0"/>
      <dgm:spPr/>
    </dgm:pt>
    <dgm:pt modelId="{38EC0C4A-462E-4742-A092-23C562CBE0A2}" type="pres">
      <dgm:prSet presAssocID="{22F5C333-E6CA-423B-999F-689F696B6482}" presName="Accent" presStyleLbl="node1" presStyleIdx="1" presStyleCnt="3"/>
      <dgm:spPr/>
    </dgm:pt>
    <dgm:pt modelId="{EEE181B3-0084-4391-B6B9-6564A77E6FF0}" type="pres">
      <dgm:prSet presAssocID="{22F5C333-E6CA-423B-999F-689F696B6482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56E6783-6C67-4452-8EAD-BA8AD11D15EE}" type="pres">
      <dgm:prSet presAssocID="{DD52004D-A52C-4A59-9A56-8BCDA40FC5C1}" presName="Accent3" presStyleCnt="0"/>
      <dgm:spPr/>
    </dgm:pt>
    <dgm:pt modelId="{C49558E2-8254-4587-B9BE-443B1EE3C6A4}" type="pres">
      <dgm:prSet presAssocID="{DD52004D-A52C-4A59-9A56-8BCDA40FC5C1}" presName="Accent" presStyleLbl="node1" presStyleIdx="2" presStyleCnt="3"/>
      <dgm:spPr/>
    </dgm:pt>
    <dgm:pt modelId="{050732E6-0206-4F59-B14B-BB530DF849D4}" type="pres">
      <dgm:prSet presAssocID="{DD52004D-A52C-4A59-9A56-8BCDA40FC5C1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5653B5AD-0DA8-484C-86A9-DB003E06884A}" type="presOf" srcId="{C1403C21-C8CF-4483-A9B5-D087279F5BC9}" destId="{19A8B29E-6BBB-44E7-91E4-B5E3C326FE8B}" srcOrd="0" destOrd="0" presId="urn:microsoft.com/office/officeart/2009/layout/CircleArrowProcess"/>
    <dgm:cxn modelId="{AD549957-21B8-4CEB-9F04-F35B13B034DD}" type="presOf" srcId="{22F5C333-E6CA-423B-999F-689F696B6482}" destId="{EEE181B3-0084-4391-B6B9-6564A77E6FF0}" srcOrd="0" destOrd="0" presId="urn:microsoft.com/office/officeart/2009/layout/CircleArrowProcess"/>
    <dgm:cxn modelId="{7FAC8FCF-4D57-4A29-BAA7-956520285BBE}" type="presOf" srcId="{DD52004D-A52C-4A59-9A56-8BCDA40FC5C1}" destId="{050732E6-0206-4F59-B14B-BB530DF849D4}" srcOrd="0" destOrd="0" presId="urn:microsoft.com/office/officeart/2009/layout/CircleArrowProcess"/>
    <dgm:cxn modelId="{BFC80E5C-8B9F-45D8-9518-2106F43244F7}" srcId="{7D06459F-6A09-496C-B95A-BB2801F9159E}" destId="{DD52004D-A52C-4A59-9A56-8BCDA40FC5C1}" srcOrd="2" destOrd="0" parTransId="{9B2D51FC-E3A4-4358-B165-05D495DC414B}" sibTransId="{A81C21CC-FFDA-45BF-8348-E0465A7A6064}"/>
    <dgm:cxn modelId="{2B05907B-0042-4DFA-B6BC-C6D3A3F135D1}" srcId="{7D06459F-6A09-496C-B95A-BB2801F9159E}" destId="{22F5C333-E6CA-423B-999F-689F696B6482}" srcOrd="1" destOrd="0" parTransId="{EEFF3F4A-87E0-48FB-91A8-5535433F2561}" sibTransId="{AB454B95-3BDC-46F9-B4F8-7516576C6EEC}"/>
    <dgm:cxn modelId="{88428C99-9EEC-47C8-BE39-8EE3AED41D7F}" type="presOf" srcId="{7D06459F-6A09-496C-B95A-BB2801F9159E}" destId="{CC7F00A0-41CE-4DD9-A6BE-7B6044942CC6}" srcOrd="0" destOrd="0" presId="urn:microsoft.com/office/officeart/2009/layout/CircleArrowProcess"/>
    <dgm:cxn modelId="{4389DEAC-D5B6-4CC7-8D50-CF91FA77C675}" srcId="{7D06459F-6A09-496C-B95A-BB2801F9159E}" destId="{C1403C21-C8CF-4483-A9B5-D087279F5BC9}" srcOrd="0" destOrd="0" parTransId="{4B985DE2-4440-4496-9E0C-A03DD31BBA31}" sibTransId="{31E143C9-01D8-4B29-92DA-CCDBEF9DCD25}"/>
    <dgm:cxn modelId="{08FC1B38-C086-42B8-B740-FD38BB32A6D5}" type="presParOf" srcId="{CC7F00A0-41CE-4DD9-A6BE-7B6044942CC6}" destId="{323EDE28-C1E0-43D9-97FD-92AE0D73AF85}" srcOrd="0" destOrd="0" presId="urn:microsoft.com/office/officeart/2009/layout/CircleArrowProcess"/>
    <dgm:cxn modelId="{CAB1A04B-58F0-424C-8B99-16C8921FFEF1}" type="presParOf" srcId="{323EDE28-C1E0-43D9-97FD-92AE0D73AF85}" destId="{3F2A9327-B23C-4D4C-A8CA-1C125869D340}" srcOrd="0" destOrd="0" presId="urn:microsoft.com/office/officeart/2009/layout/CircleArrowProcess"/>
    <dgm:cxn modelId="{4AFFBC82-ADA4-46E1-8002-1251006F45BB}" type="presParOf" srcId="{CC7F00A0-41CE-4DD9-A6BE-7B6044942CC6}" destId="{19A8B29E-6BBB-44E7-91E4-B5E3C326FE8B}" srcOrd="1" destOrd="0" presId="urn:microsoft.com/office/officeart/2009/layout/CircleArrowProcess"/>
    <dgm:cxn modelId="{1F8B4676-4612-4052-931D-38F50E3D24D8}" type="presParOf" srcId="{CC7F00A0-41CE-4DD9-A6BE-7B6044942CC6}" destId="{16E0CE65-1988-4401-BF9F-6D70EEF4FC49}" srcOrd="2" destOrd="0" presId="urn:microsoft.com/office/officeart/2009/layout/CircleArrowProcess"/>
    <dgm:cxn modelId="{A2449D2D-AED9-414F-BEB5-7791D6C81F4E}" type="presParOf" srcId="{16E0CE65-1988-4401-BF9F-6D70EEF4FC49}" destId="{38EC0C4A-462E-4742-A092-23C562CBE0A2}" srcOrd="0" destOrd="0" presId="urn:microsoft.com/office/officeart/2009/layout/CircleArrowProcess"/>
    <dgm:cxn modelId="{C60C3670-6BFA-49A4-9BEF-0EDCE500454C}" type="presParOf" srcId="{CC7F00A0-41CE-4DD9-A6BE-7B6044942CC6}" destId="{EEE181B3-0084-4391-B6B9-6564A77E6FF0}" srcOrd="3" destOrd="0" presId="urn:microsoft.com/office/officeart/2009/layout/CircleArrowProcess"/>
    <dgm:cxn modelId="{0972C3A2-BA8F-4D04-A941-ECD4CCD7AE38}" type="presParOf" srcId="{CC7F00A0-41CE-4DD9-A6BE-7B6044942CC6}" destId="{056E6783-6C67-4452-8EAD-BA8AD11D15EE}" srcOrd="4" destOrd="0" presId="urn:microsoft.com/office/officeart/2009/layout/CircleArrowProcess"/>
    <dgm:cxn modelId="{915D9246-55B6-49A0-9C5F-848B4A5DB3FD}" type="presParOf" srcId="{056E6783-6C67-4452-8EAD-BA8AD11D15EE}" destId="{C49558E2-8254-4587-B9BE-443B1EE3C6A4}" srcOrd="0" destOrd="0" presId="urn:microsoft.com/office/officeart/2009/layout/CircleArrowProcess"/>
    <dgm:cxn modelId="{56862F1C-3F80-4BFD-8A04-BE6F49AADBA7}" type="presParOf" srcId="{CC7F00A0-41CE-4DD9-A6BE-7B6044942CC6}" destId="{050732E6-0206-4F59-B14B-BB530DF849D4}" srcOrd="5" destOrd="0" presId="urn:microsoft.com/office/officeart/2009/layout/CircleArrow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571E39D-EDED-4BC2-A2FB-3AAD5D6223B2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9E70C5B-0FC9-4123-953A-A255540CBDAD}">
      <dgm:prSet phldrT="[Testo]"/>
      <dgm:spPr/>
      <dgm:t>
        <a:bodyPr/>
        <a:lstStyle/>
        <a:p>
          <a:r>
            <a:rPr lang="it-IT" dirty="0" smtClean="0"/>
            <a:t>«Lupo Lupone, mangia di qua, mangia di là, mangia sempre la maggior quantità!»</a:t>
          </a:r>
          <a:endParaRPr lang="it-IT" dirty="0"/>
        </a:p>
      </dgm:t>
    </dgm:pt>
    <dgm:pt modelId="{BC7F96FC-AB78-43ED-9077-83360EA004F5}" type="parTrans" cxnId="{2B15D3D3-409A-431A-B3DF-22C03C6D01DA}">
      <dgm:prSet/>
      <dgm:spPr/>
      <dgm:t>
        <a:bodyPr/>
        <a:lstStyle/>
        <a:p>
          <a:endParaRPr lang="it-IT"/>
        </a:p>
      </dgm:t>
    </dgm:pt>
    <dgm:pt modelId="{EA292A6D-3E84-46C1-8D7F-0E65D716D4CD}" type="sibTrans" cxnId="{2B15D3D3-409A-431A-B3DF-22C03C6D01DA}">
      <dgm:prSet/>
      <dgm:spPr/>
      <dgm:t>
        <a:bodyPr/>
        <a:lstStyle/>
        <a:p>
          <a:endParaRPr lang="it-IT"/>
        </a:p>
      </dgm:t>
    </dgm:pt>
    <dgm:pt modelId="{00FBF64A-78EA-49D2-A468-F4586BC9BBE8}" type="pres">
      <dgm:prSet presAssocID="{8571E39D-EDED-4BC2-A2FB-3AAD5D6223B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F126ABE-FDBB-4BAE-B0CA-751DBBF2AF80}" type="pres">
      <dgm:prSet presAssocID="{8571E39D-EDED-4BC2-A2FB-3AAD5D6223B2}" presName="radial" presStyleCnt="0">
        <dgm:presLayoutVars>
          <dgm:animLvl val="ctr"/>
        </dgm:presLayoutVars>
      </dgm:prSet>
      <dgm:spPr/>
    </dgm:pt>
    <dgm:pt modelId="{08257933-C98A-4045-A63F-A7F541E9E136}" type="pres">
      <dgm:prSet presAssocID="{19E70C5B-0FC9-4123-953A-A255540CBDAD}" presName="centerShape" presStyleLbl="vennNode1" presStyleIdx="0" presStyleCnt="1" custLinFactNeighborX="-4364" custLinFactNeighborY="4163"/>
      <dgm:spPr/>
      <dgm:t>
        <a:bodyPr/>
        <a:lstStyle/>
        <a:p>
          <a:endParaRPr lang="it-IT"/>
        </a:p>
      </dgm:t>
    </dgm:pt>
  </dgm:ptLst>
  <dgm:cxnLst>
    <dgm:cxn modelId="{6BE0E46D-106F-4674-B92B-0D8F4D1A42BF}" type="presOf" srcId="{19E70C5B-0FC9-4123-953A-A255540CBDAD}" destId="{08257933-C98A-4045-A63F-A7F541E9E136}" srcOrd="0" destOrd="0" presId="urn:microsoft.com/office/officeart/2005/8/layout/radial3"/>
    <dgm:cxn modelId="{9B6BB2DE-0277-4E58-B255-16B04C6119D5}" type="presOf" srcId="{8571E39D-EDED-4BC2-A2FB-3AAD5D6223B2}" destId="{00FBF64A-78EA-49D2-A468-F4586BC9BBE8}" srcOrd="0" destOrd="0" presId="urn:microsoft.com/office/officeart/2005/8/layout/radial3"/>
    <dgm:cxn modelId="{2B15D3D3-409A-431A-B3DF-22C03C6D01DA}" srcId="{8571E39D-EDED-4BC2-A2FB-3AAD5D6223B2}" destId="{19E70C5B-0FC9-4123-953A-A255540CBDAD}" srcOrd="0" destOrd="0" parTransId="{BC7F96FC-AB78-43ED-9077-83360EA004F5}" sibTransId="{EA292A6D-3E84-46C1-8D7F-0E65D716D4CD}"/>
    <dgm:cxn modelId="{A7F8A58B-8B01-4935-91A4-F0C739C16F82}" type="presParOf" srcId="{00FBF64A-78EA-49D2-A468-F4586BC9BBE8}" destId="{0F126ABE-FDBB-4BAE-B0CA-751DBBF2AF80}" srcOrd="0" destOrd="0" presId="urn:microsoft.com/office/officeart/2005/8/layout/radial3"/>
    <dgm:cxn modelId="{6EA9C6B5-1599-4F2A-9471-E2CA78FBFC0D}" type="presParOf" srcId="{0F126ABE-FDBB-4BAE-B0CA-751DBBF2AF80}" destId="{08257933-C98A-4045-A63F-A7F541E9E136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FF3855-8716-4DFD-B40A-51D207349774}">
      <dsp:nvSpPr>
        <dsp:cNvPr id="0" name=""/>
        <dsp:cNvSpPr/>
      </dsp:nvSpPr>
      <dsp:spPr>
        <a:xfrm>
          <a:off x="703347" y="43829"/>
          <a:ext cx="1896704" cy="284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(Mantegazza, 1999)</a:t>
          </a:r>
          <a:endParaRPr lang="it-IT" sz="1600" kern="1200" dirty="0"/>
        </a:p>
      </dsp:txBody>
      <dsp:txXfrm>
        <a:off x="703347" y="43829"/>
        <a:ext cx="1896704" cy="284505"/>
      </dsp:txXfrm>
    </dsp:sp>
    <dsp:sp modelId="{390960C9-600E-4115-B24F-FA264186E1A8}">
      <dsp:nvSpPr>
        <dsp:cNvPr id="0" name=""/>
        <dsp:cNvSpPr/>
      </dsp:nvSpPr>
      <dsp:spPr>
        <a:xfrm>
          <a:off x="703347" y="384724"/>
          <a:ext cx="1896704" cy="189670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056EB6-F8C0-41CA-9C2E-BC6BBD8A77B2}">
      <dsp:nvSpPr>
        <dsp:cNvPr id="0" name=""/>
        <dsp:cNvSpPr/>
      </dsp:nvSpPr>
      <dsp:spPr>
        <a:xfrm>
          <a:off x="2800548" y="43829"/>
          <a:ext cx="1896704" cy="284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(Giusti, 2011)</a:t>
          </a:r>
          <a:endParaRPr lang="it-IT" sz="1600" kern="1200" dirty="0"/>
        </a:p>
      </dsp:txBody>
      <dsp:txXfrm>
        <a:off x="2800548" y="43829"/>
        <a:ext cx="1896704" cy="284505"/>
      </dsp:txXfrm>
    </dsp:sp>
    <dsp:sp modelId="{AB1B7B16-9F8C-4041-81CD-9ADD99B2DE86}">
      <dsp:nvSpPr>
        <dsp:cNvPr id="0" name=""/>
        <dsp:cNvSpPr/>
      </dsp:nvSpPr>
      <dsp:spPr>
        <a:xfrm>
          <a:off x="2800548" y="384724"/>
          <a:ext cx="1896704" cy="189670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065DCD-3C31-4D29-8715-56C1B3112DF2}">
      <dsp:nvSpPr>
        <dsp:cNvPr id="0" name=""/>
        <dsp:cNvSpPr/>
      </dsp:nvSpPr>
      <dsp:spPr>
        <a:xfrm>
          <a:off x="703347" y="2471099"/>
          <a:ext cx="1896704" cy="284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(Mantegazza, 1994)</a:t>
          </a:r>
          <a:endParaRPr lang="it-IT" sz="1600" kern="1200" dirty="0"/>
        </a:p>
      </dsp:txBody>
      <dsp:txXfrm>
        <a:off x="703347" y="2471099"/>
        <a:ext cx="1896704" cy="284505"/>
      </dsp:txXfrm>
    </dsp:sp>
    <dsp:sp modelId="{589A759D-68A0-41FB-AD1D-FC31A3C9EDD0}">
      <dsp:nvSpPr>
        <dsp:cNvPr id="0" name=""/>
        <dsp:cNvSpPr/>
      </dsp:nvSpPr>
      <dsp:spPr>
        <a:xfrm>
          <a:off x="703347" y="2811994"/>
          <a:ext cx="1896704" cy="189670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E5A5EF-6BEC-404E-B616-F57C854C1D18}">
      <dsp:nvSpPr>
        <dsp:cNvPr id="0" name=""/>
        <dsp:cNvSpPr/>
      </dsp:nvSpPr>
      <dsp:spPr>
        <a:xfrm>
          <a:off x="2800548" y="2471099"/>
          <a:ext cx="1896704" cy="284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(Artioli, 2010)</a:t>
          </a:r>
          <a:endParaRPr lang="it-IT" sz="1600" kern="1200" dirty="0"/>
        </a:p>
      </dsp:txBody>
      <dsp:txXfrm>
        <a:off x="2800548" y="2471099"/>
        <a:ext cx="1896704" cy="284505"/>
      </dsp:txXfrm>
    </dsp:sp>
    <dsp:sp modelId="{BDCC87C5-CEC2-48A3-B10F-1DA87DB2515D}">
      <dsp:nvSpPr>
        <dsp:cNvPr id="0" name=""/>
        <dsp:cNvSpPr/>
      </dsp:nvSpPr>
      <dsp:spPr>
        <a:xfrm>
          <a:off x="2800548" y="2811994"/>
          <a:ext cx="1896704" cy="189670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1EF19-B2B0-41B4-89B8-EE61580C56E4}">
      <dsp:nvSpPr>
        <dsp:cNvPr id="0" name=""/>
        <dsp:cNvSpPr/>
      </dsp:nvSpPr>
      <dsp:spPr>
        <a:xfrm>
          <a:off x="549954" y="237247"/>
          <a:ext cx="5568696" cy="2877868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AC3577-2EDE-4A37-8623-539433EC4E3E}">
      <dsp:nvSpPr>
        <dsp:cNvPr id="0" name=""/>
        <dsp:cNvSpPr/>
      </dsp:nvSpPr>
      <dsp:spPr>
        <a:xfrm>
          <a:off x="742492" y="959480"/>
          <a:ext cx="2585923" cy="2461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>
              <a:solidFill>
                <a:schemeClr val="tx1"/>
              </a:solidFill>
            </a:rPr>
            <a:t>-varietà delle metodologie e materiali utilizzati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>
              <a:solidFill>
                <a:schemeClr val="tx1"/>
              </a:solidFill>
            </a:rPr>
            <a:t>-ricchezza del materiale proposto e costruito in classe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>
              <a:solidFill>
                <a:schemeClr val="tx1"/>
              </a:solidFill>
            </a:rPr>
            <a:t>-albi illustrati come guida nel mondo dei numeri e delle forme</a:t>
          </a:r>
          <a:endParaRPr lang="it-IT" sz="1400" kern="1200" dirty="0"/>
        </a:p>
      </dsp:txBody>
      <dsp:txXfrm>
        <a:off x="742492" y="959480"/>
        <a:ext cx="2585923" cy="2461981"/>
      </dsp:txXfrm>
    </dsp:sp>
    <dsp:sp modelId="{5D2503C0-BFA9-4FA9-B33B-BB8D92175300}">
      <dsp:nvSpPr>
        <dsp:cNvPr id="0" name=""/>
        <dsp:cNvSpPr/>
      </dsp:nvSpPr>
      <dsp:spPr>
        <a:xfrm>
          <a:off x="3386023" y="959480"/>
          <a:ext cx="2585923" cy="2461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>
              <a:solidFill>
                <a:schemeClr val="tx1"/>
              </a:solidFill>
              <a:cs typeface="Times New Roman" panose="02020603050405020304" pitchFamily="18" charset="0"/>
            </a:rPr>
            <a:t>-evitare una separazione netta delle tre fasi di lavoro ma evidenziare i collegamenti tra ambiti diversi della matematica (aritmetica, geometria, misura)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>
              <a:solidFill>
                <a:schemeClr val="tx1"/>
              </a:solidFill>
              <a:cs typeface="Times New Roman" panose="02020603050405020304" pitchFamily="18" charset="0"/>
            </a:rPr>
            <a:t>-partire dalle concezioni geometriche ingenue dei bambini e non da quelle numeriche</a:t>
          </a:r>
          <a:br>
            <a:rPr lang="it-IT" sz="1400" kern="1200" dirty="0" smtClean="0">
              <a:solidFill>
                <a:schemeClr val="tx1"/>
              </a:solidFill>
              <a:cs typeface="Times New Roman" panose="02020603050405020304" pitchFamily="18" charset="0"/>
            </a:rPr>
          </a:br>
          <a:endParaRPr lang="it-IT" sz="1400" kern="1200" dirty="0"/>
        </a:p>
      </dsp:txBody>
      <dsp:txXfrm>
        <a:off x="3386023" y="959480"/>
        <a:ext cx="2585923" cy="2461981"/>
      </dsp:txXfrm>
    </dsp:sp>
    <dsp:sp modelId="{CB1A674A-7609-4173-99EA-52FFF61480DD}">
      <dsp:nvSpPr>
        <dsp:cNvPr id="0" name=""/>
        <dsp:cNvSpPr/>
      </dsp:nvSpPr>
      <dsp:spPr>
        <a:xfrm>
          <a:off x="0" y="46986"/>
          <a:ext cx="1088136" cy="1088136"/>
        </a:xfrm>
        <a:prstGeom prst="plus">
          <a:avLst>
            <a:gd name="adj" fmla="val 328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35A091-9261-4AB3-BAFD-8E889D82890C}">
      <dsp:nvSpPr>
        <dsp:cNvPr id="0" name=""/>
        <dsp:cNvSpPr/>
      </dsp:nvSpPr>
      <dsp:spPr>
        <a:xfrm>
          <a:off x="5376672" y="438305"/>
          <a:ext cx="1024128" cy="3509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C04713-2D28-40CB-8F56-C4D27C3815C3}">
      <dsp:nvSpPr>
        <dsp:cNvPr id="0" name=""/>
        <dsp:cNvSpPr/>
      </dsp:nvSpPr>
      <dsp:spPr>
        <a:xfrm>
          <a:off x="3312367" y="576054"/>
          <a:ext cx="640" cy="2351428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044EB3-B3C9-4712-9644-A0ECF02BD314}">
      <dsp:nvSpPr>
        <dsp:cNvPr id="0" name=""/>
        <dsp:cNvSpPr/>
      </dsp:nvSpPr>
      <dsp:spPr>
        <a:xfrm>
          <a:off x="379311" y="43829"/>
          <a:ext cx="1896704" cy="284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(Reynolds, 2013)</a:t>
          </a:r>
          <a:endParaRPr lang="it-IT" sz="1600" kern="1200" dirty="0"/>
        </a:p>
      </dsp:txBody>
      <dsp:txXfrm>
        <a:off x="379311" y="43829"/>
        <a:ext cx="1896704" cy="284505"/>
      </dsp:txXfrm>
    </dsp:sp>
    <dsp:sp modelId="{1E61C80D-B2B1-4164-ABA1-73066D7C18AA}">
      <dsp:nvSpPr>
        <dsp:cNvPr id="0" name=""/>
        <dsp:cNvSpPr/>
      </dsp:nvSpPr>
      <dsp:spPr>
        <a:xfrm>
          <a:off x="379311" y="384724"/>
          <a:ext cx="1896704" cy="189670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BA18B-3487-4EBD-80D0-BAAB216E15C4}">
      <dsp:nvSpPr>
        <dsp:cNvPr id="0" name=""/>
        <dsp:cNvSpPr/>
      </dsp:nvSpPr>
      <dsp:spPr>
        <a:xfrm>
          <a:off x="2476512" y="43829"/>
          <a:ext cx="1896704" cy="284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(Carle, 1969)</a:t>
          </a:r>
          <a:endParaRPr lang="it-IT" sz="1600" kern="1200" dirty="0"/>
        </a:p>
      </dsp:txBody>
      <dsp:txXfrm>
        <a:off x="2476512" y="43829"/>
        <a:ext cx="1896704" cy="284505"/>
      </dsp:txXfrm>
    </dsp:sp>
    <dsp:sp modelId="{80C9534C-7417-485E-9D8A-A6D92A3B67E3}">
      <dsp:nvSpPr>
        <dsp:cNvPr id="0" name=""/>
        <dsp:cNvSpPr/>
      </dsp:nvSpPr>
      <dsp:spPr>
        <a:xfrm>
          <a:off x="2476512" y="384724"/>
          <a:ext cx="1896704" cy="189670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41D5CE-D387-49E0-A769-59AFD50BE393}">
      <dsp:nvSpPr>
        <dsp:cNvPr id="0" name=""/>
        <dsp:cNvSpPr/>
      </dsp:nvSpPr>
      <dsp:spPr>
        <a:xfrm>
          <a:off x="379311" y="2471099"/>
          <a:ext cx="1896704" cy="284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(Barillà, 2007)</a:t>
          </a:r>
          <a:endParaRPr lang="it-IT" sz="1600" kern="1200" dirty="0"/>
        </a:p>
      </dsp:txBody>
      <dsp:txXfrm>
        <a:off x="379311" y="2471099"/>
        <a:ext cx="1896704" cy="284505"/>
      </dsp:txXfrm>
    </dsp:sp>
    <dsp:sp modelId="{43351F11-05EE-490A-8FAF-753FDE2D5340}">
      <dsp:nvSpPr>
        <dsp:cNvPr id="0" name=""/>
        <dsp:cNvSpPr/>
      </dsp:nvSpPr>
      <dsp:spPr>
        <a:xfrm>
          <a:off x="379311" y="2811994"/>
          <a:ext cx="1896704" cy="189670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1E16C7-4151-41BF-A3F4-F15AF656B423}">
      <dsp:nvSpPr>
        <dsp:cNvPr id="0" name=""/>
        <dsp:cNvSpPr/>
      </dsp:nvSpPr>
      <dsp:spPr>
        <a:xfrm>
          <a:off x="2476512" y="2471099"/>
          <a:ext cx="1896704" cy="284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(Tolstoy, 1999)</a:t>
          </a:r>
          <a:endParaRPr lang="it-IT" sz="1600" kern="1200" dirty="0"/>
        </a:p>
      </dsp:txBody>
      <dsp:txXfrm>
        <a:off x="2476512" y="2471099"/>
        <a:ext cx="1896704" cy="284505"/>
      </dsp:txXfrm>
    </dsp:sp>
    <dsp:sp modelId="{EECB5B74-5D8C-4397-8FBF-D3D16E365AA9}">
      <dsp:nvSpPr>
        <dsp:cNvPr id="0" name=""/>
        <dsp:cNvSpPr/>
      </dsp:nvSpPr>
      <dsp:spPr>
        <a:xfrm>
          <a:off x="2476512" y="2811994"/>
          <a:ext cx="1896704" cy="189670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EDBFB-1A52-4B86-A01C-F214EA7F8AC1}">
      <dsp:nvSpPr>
        <dsp:cNvPr id="0" name=""/>
        <dsp:cNvSpPr/>
      </dsp:nvSpPr>
      <dsp:spPr>
        <a:xfrm>
          <a:off x="1404965" y="132064"/>
          <a:ext cx="2341455" cy="351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2390" rIns="72390" bIns="0" numCol="1" spcCol="1270" anchor="b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(Terrusi, 2012)</a:t>
          </a:r>
          <a:endParaRPr lang="it-IT" sz="1900" kern="1200" dirty="0"/>
        </a:p>
      </dsp:txBody>
      <dsp:txXfrm>
        <a:off x="1404965" y="132064"/>
        <a:ext cx="2341455" cy="351218"/>
      </dsp:txXfrm>
    </dsp:sp>
    <dsp:sp modelId="{96BD1D57-260F-41DB-BB2E-EC1A31651703}">
      <dsp:nvSpPr>
        <dsp:cNvPr id="0" name=""/>
        <dsp:cNvSpPr/>
      </dsp:nvSpPr>
      <dsp:spPr>
        <a:xfrm>
          <a:off x="1703828" y="800059"/>
          <a:ext cx="1743728" cy="184712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F50027-07EC-4319-B976-E3968044BDBA}">
      <dsp:nvSpPr>
        <dsp:cNvPr id="0" name=""/>
        <dsp:cNvSpPr/>
      </dsp:nvSpPr>
      <dsp:spPr>
        <a:xfrm>
          <a:off x="3993931" y="52331"/>
          <a:ext cx="2341455" cy="351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2390" rIns="72390" bIns="0" numCol="1" spcCol="1270" anchor="b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(Capetti, 2018)</a:t>
          </a:r>
          <a:endParaRPr lang="it-IT" sz="1900" kern="1200" dirty="0"/>
        </a:p>
      </dsp:txBody>
      <dsp:txXfrm>
        <a:off x="3993931" y="52331"/>
        <a:ext cx="2341455" cy="351218"/>
      </dsp:txXfrm>
    </dsp:sp>
    <dsp:sp modelId="{75AC620A-F1EE-45A7-BC8E-0AF9BC199A26}">
      <dsp:nvSpPr>
        <dsp:cNvPr id="0" name=""/>
        <dsp:cNvSpPr/>
      </dsp:nvSpPr>
      <dsp:spPr>
        <a:xfrm>
          <a:off x="4330468" y="560861"/>
          <a:ext cx="1668380" cy="216605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1A7E7B-E90B-4FF7-A70F-DA012EFE8E2D}">
      <dsp:nvSpPr>
        <dsp:cNvPr id="0" name=""/>
        <dsp:cNvSpPr/>
      </dsp:nvSpPr>
      <dsp:spPr>
        <a:xfrm>
          <a:off x="1404965" y="2961064"/>
          <a:ext cx="2341455" cy="351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2390" rIns="72390" bIns="0" numCol="1" spcCol="1270" anchor="b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(Scaramuzzo, 2010)</a:t>
          </a:r>
          <a:endParaRPr lang="it-IT" sz="1900" kern="1200" dirty="0"/>
        </a:p>
      </dsp:txBody>
      <dsp:txXfrm>
        <a:off x="1404965" y="2961064"/>
        <a:ext cx="2341455" cy="351218"/>
      </dsp:txXfrm>
    </dsp:sp>
    <dsp:sp modelId="{29688145-2FCE-4056-A68D-0D0BCEF191F6}">
      <dsp:nvSpPr>
        <dsp:cNvPr id="0" name=""/>
        <dsp:cNvSpPr/>
      </dsp:nvSpPr>
      <dsp:spPr>
        <a:xfrm>
          <a:off x="1489632" y="3466070"/>
          <a:ext cx="1857851" cy="200475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C90280-AC0E-4E1F-A0A5-A34E4EF97019}">
      <dsp:nvSpPr>
        <dsp:cNvPr id="0" name=""/>
        <dsp:cNvSpPr/>
      </dsp:nvSpPr>
      <dsp:spPr>
        <a:xfrm>
          <a:off x="3993931" y="2981388"/>
          <a:ext cx="2341455" cy="351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2390" rIns="72390" bIns="0" numCol="1" spcCol="1270" anchor="b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(Millán Gasca, 2016)</a:t>
          </a:r>
          <a:endParaRPr lang="it-IT" sz="1900" kern="1200" dirty="0"/>
        </a:p>
      </dsp:txBody>
      <dsp:txXfrm>
        <a:off x="3993931" y="2981388"/>
        <a:ext cx="2341455" cy="351218"/>
      </dsp:txXfrm>
    </dsp:sp>
    <dsp:sp modelId="{1106CA0B-F536-42E8-AC44-B7C366F476F2}">
      <dsp:nvSpPr>
        <dsp:cNvPr id="0" name=""/>
        <dsp:cNvSpPr/>
      </dsp:nvSpPr>
      <dsp:spPr>
        <a:xfrm>
          <a:off x="4298449" y="3446144"/>
          <a:ext cx="1606214" cy="1923458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B6D4EB-C114-4F07-8CC7-E78848ABD84F}">
      <dsp:nvSpPr>
        <dsp:cNvPr id="0" name=""/>
        <dsp:cNvSpPr/>
      </dsp:nvSpPr>
      <dsp:spPr>
        <a:xfrm>
          <a:off x="0" y="0"/>
          <a:ext cx="2448272" cy="24482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>
              <a:solidFill>
                <a:srgbClr val="002060"/>
              </a:solidFill>
            </a:rPr>
            <a:t>La bellezza, insieme al gioco e alla gioia, è al centro dell'esperienza matematica con gli albi dei bambini.</a:t>
          </a:r>
          <a:endParaRPr lang="it-IT" sz="1500" kern="1200" dirty="0">
            <a:solidFill>
              <a:srgbClr val="002060"/>
            </a:solidFill>
          </a:endParaRPr>
        </a:p>
      </dsp:txBody>
      <dsp:txXfrm>
        <a:off x="358541" y="358541"/>
        <a:ext cx="1731190" cy="17311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2A9327-B23C-4D4C-A8CA-1C125869D340}">
      <dsp:nvSpPr>
        <dsp:cNvPr id="0" name=""/>
        <dsp:cNvSpPr/>
      </dsp:nvSpPr>
      <dsp:spPr>
        <a:xfrm>
          <a:off x="3231550" y="0"/>
          <a:ext cx="3015365" cy="301582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A8B29E-6BBB-44E7-91E4-B5E3C326FE8B}">
      <dsp:nvSpPr>
        <dsp:cNvPr id="0" name=""/>
        <dsp:cNvSpPr/>
      </dsp:nvSpPr>
      <dsp:spPr>
        <a:xfrm>
          <a:off x="3898045" y="1088804"/>
          <a:ext cx="1675580" cy="837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>
              <a:solidFill>
                <a:schemeClr val="tx1"/>
              </a:solidFill>
              <a:cs typeface="Times New Roman" pitchFamily="18" charset="0"/>
            </a:rPr>
            <a:t>1ª fase: Nel mondo dei numeri: ma quanti sono? </a:t>
          </a:r>
          <a:endParaRPr lang="it-IT" sz="1500" kern="1200" dirty="0"/>
        </a:p>
      </dsp:txBody>
      <dsp:txXfrm>
        <a:off x="3898045" y="1088804"/>
        <a:ext cx="1675580" cy="837589"/>
      </dsp:txXfrm>
    </dsp:sp>
    <dsp:sp modelId="{38EC0C4A-462E-4742-A092-23C562CBE0A2}">
      <dsp:nvSpPr>
        <dsp:cNvPr id="0" name=""/>
        <dsp:cNvSpPr/>
      </dsp:nvSpPr>
      <dsp:spPr>
        <a:xfrm>
          <a:off x="2394043" y="1732814"/>
          <a:ext cx="3015365" cy="301582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E181B3-0084-4391-B6B9-6564A77E6FF0}">
      <dsp:nvSpPr>
        <dsp:cNvPr id="0" name=""/>
        <dsp:cNvSpPr/>
      </dsp:nvSpPr>
      <dsp:spPr>
        <a:xfrm>
          <a:off x="3063936" y="2831642"/>
          <a:ext cx="1675580" cy="837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>
              <a:solidFill>
                <a:schemeClr val="tx1"/>
              </a:solidFill>
              <a:cs typeface="Times New Roman" pitchFamily="18" charset="0"/>
            </a:rPr>
            <a:t>2ª fase: Facciamo amicizia con la Geometria</a:t>
          </a:r>
          <a:endParaRPr lang="it-IT" sz="1500" kern="1200" dirty="0"/>
        </a:p>
      </dsp:txBody>
      <dsp:txXfrm>
        <a:off x="3063936" y="2831642"/>
        <a:ext cx="1675580" cy="837589"/>
      </dsp:txXfrm>
    </dsp:sp>
    <dsp:sp modelId="{C49558E2-8254-4587-B9BE-443B1EE3C6A4}">
      <dsp:nvSpPr>
        <dsp:cNvPr id="0" name=""/>
        <dsp:cNvSpPr/>
      </dsp:nvSpPr>
      <dsp:spPr>
        <a:xfrm>
          <a:off x="3446165" y="3672991"/>
          <a:ext cx="2590666" cy="259170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732E6-0206-4F59-B14B-BB530DF849D4}">
      <dsp:nvSpPr>
        <dsp:cNvPr id="0" name=""/>
        <dsp:cNvSpPr/>
      </dsp:nvSpPr>
      <dsp:spPr>
        <a:xfrm>
          <a:off x="3902009" y="4576986"/>
          <a:ext cx="1675580" cy="837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>
              <a:solidFill>
                <a:schemeClr val="tx1"/>
              </a:solidFill>
              <a:cs typeface="Times New Roman" pitchFamily="18" charset="0"/>
            </a:rPr>
            <a:t>3ª fase: Misurando la realtà!</a:t>
          </a:r>
          <a:endParaRPr lang="it-IT" sz="1500" kern="1200" dirty="0"/>
        </a:p>
      </dsp:txBody>
      <dsp:txXfrm>
        <a:off x="3902009" y="4576986"/>
        <a:ext cx="1675580" cy="83758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C756E-06AC-45B0-B1DE-8E766E9FA9FA}">
      <dsp:nvSpPr>
        <dsp:cNvPr id="0" name=""/>
        <dsp:cNvSpPr/>
      </dsp:nvSpPr>
      <dsp:spPr>
        <a:xfrm>
          <a:off x="286406" y="0"/>
          <a:ext cx="1945841" cy="187220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>
              <a:solidFill>
                <a:srgbClr val="002060"/>
              </a:solidFill>
            </a:rPr>
            <a:t>Contare mettendo in corrispondenza parole e gesti.</a:t>
          </a:r>
          <a:endParaRPr lang="it-IT" sz="1500" kern="1200" dirty="0">
            <a:solidFill>
              <a:srgbClr val="002060"/>
            </a:solidFill>
          </a:endParaRPr>
        </a:p>
      </dsp:txBody>
      <dsp:txXfrm>
        <a:off x="571368" y="274179"/>
        <a:ext cx="1375917" cy="13238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2A9327-B23C-4D4C-A8CA-1C125869D340}">
      <dsp:nvSpPr>
        <dsp:cNvPr id="0" name=""/>
        <dsp:cNvSpPr/>
      </dsp:nvSpPr>
      <dsp:spPr>
        <a:xfrm>
          <a:off x="3231550" y="0"/>
          <a:ext cx="3015365" cy="301582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A8B29E-6BBB-44E7-91E4-B5E3C326FE8B}">
      <dsp:nvSpPr>
        <dsp:cNvPr id="0" name=""/>
        <dsp:cNvSpPr/>
      </dsp:nvSpPr>
      <dsp:spPr>
        <a:xfrm>
          <a:off x="3898045" y="1088804"/>
          <a:ext cx="1675580" cy="837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>
              <a:solidFill>
                <a:schemeClr val="tx1"/>
              </a:solidFill>
              <a:cs typeface="Times New Roman" pitchFamily="18" charset="0"/>
            </a:rPr>
            <a:t>1ª fase: Nel mondo dei numeri: ma quanti sono? </a:t>
          </a:r>
          <a:endParaRPr lang="it-IT" sz="1500" kern="1200" dirty="0"/>
        </a:p>
      </dsp:txBody>
      <dsp:txXfrm>
        <a:off x="3898045" y="1088804"/>
        <a:ext cx="1675580" cy="837589"/>
      </dsp:txXfrm>
    </dsp:sp>
    <dsp:sp modelId="{38EC0C4A-462E-4742-A092-23C562CBE0A2}">
      <dsp:nvSpPr>
        <dsp:cNvPr id="0" name=""/>
        <dsp:cNvSpPr/>
      </dsp:nvSpPr>
      <dsp:spPr>
        <a:xfrm>
          <a:off x="2394043" y="1732814"/>
          <a:ext cx="3015365" cy="301582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E181B3-0084-4391-B6B9-6564A77E6FF0}">
      <dsp:nvSpPr>
        <dsp:cNvPr id="0" name=""/>
        <dsp:cNvSpPr/>
      </dsp:nvSpPr>
      <dsp:spPr>
        <a:xfrm>
          <a:off x="3063936" y="2831642"/>
          <a:ext cx="1675580" cy="837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>
              <a:solidFill>
                <a:schemeClr val="tx1"/>
              </a:solidFill>
              <a:cs typeface="Times New Roman" pitchFamily="18" charset="0"/>
            </a:rPr>
            <a:t>2ª fase: Facciamo amicizia con la Geometria</a:t>
          </a:r>
          <a:endParaRPr lang="it-IT" sz="1500" kern="1200" dirty="0"/>
        </a:p>
      </dsp:txBody>
      <dsp:txXfrm>
        <a:off x="3063936" y="2831642"/>
        <a:ext cx="1675580" cy="837589"/>
      </dsp:txXfrm>
    </dsp:sp>
    <dsp:sp modelId="{C49558E2-8254-4587-B9BE-443B1EE3C6A4}">
      <dsp:nvSpPr>
        <dsp:cNvPr id="0" name=""/>
        <dsp:cNvSpPr/>
      </dsp:nvSpPr>
      <dsp:spPr>
        <a:xfrm>
          <a:off x="3446165" y="3672991"/>
          <a:ext cx="2590666" cy="259170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732E6-0206-4F59-B14B-BB530DF849D4}">
      <dsp:nvSpPr>
        <dsp:cNvPr id="0" name=""/>
        <dsp:cNvSpPr/>
      </dsp:nvSpPr>
      <dsp:spPr>
        <a:xfrm>
          <a:off x="3902009" y="4576986"/>
          <a:ext cx="1675580" cy="837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>
              <a:solidFill>
                <a:schemeClr val="tx1"/>
              </a:solidFill>
              <a:cs typeface="Times New Roman" pitchFamily="18" charset="0"/>
            </a:rPr>
            <a:t>3ª fase: Misurando la realtà!</a:t>
          </a:r>
          <a:endParaRPr lang="it-IT" sz="1500" kern="1200" dirty="0"/>
        </a:p>
      </dsp:txBody>
      <dsp:txXfrm>
        <a:off x="3902009" y="4576986"/>
        <a:ext cx="1675580" cy="83758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2A9327-B23C-4D4C-A8CA-1C125869D340}">
      <dsp:nvSpPr>
        <dsp:cNvPr id="0" name=""/>
        <dsp:cNvSpPr/>
      </dsp:nvSpPr>
      <dsp:spPr>
        <a:xfrm>
          <a:off x="3231550" y="0"/>
          <a:ext cx="3015365" cy="301582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A8B29E-6BBB-44E7-91E4-B5E3C326FE8B}">
      <dsp:nvSpPr>
        <dsp:cNvPr id="0" name=""/>
        <dsp:cNvSpPr/>
      </dsp:nvSpPr>
      <dsp:spPr>
        <a:xfrm>
          <a:off x="3898045" y="1088804"/>
          <a:ext cx="1675580" cy="837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>
              <a:solidFill>
                <a:schemeClr val="tx1"/>
              </a:solidFill>
              <a:cs typeface="Times New Roman" pitchFamily="18" charset="0"/>
            </a:rPr>
            <a:t>1ª fase: Nel mondo dei numeri: ma quanti sono? </a:t>
          </a:r>
          <a:endParaRPr lang="it-IT" sz="1500" kern="1200" dirty="0"/>
        </a:p>
      </dsp:txBody>
      <dsp:txXfrm>
        <a:off x="3898045" y="1088804"/>
        <a:ext cx="1675580" cy="837589"/>
      </dsp:txXfrm>
    </dsp:sp>
    <dsp:sp modelId="{38EC0C4A-462E-4742-A092-23C562CBE0A2}">
      <dsp:nvSpPr>
        <dsp:cNvPr id="0" name=""/>
        <dsp:cNvSpPr/>
      </dsp:nvSpPr>
      <dsp:spPr>
        <a:xfrm>
          <a:off x="2394043" y="1732814"/>
          <a:ext cx="3015365" cy="301582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E181B3-0084-4391-B6B9-6564A77E6FF0}">
      <dsp:nvSpPr>
        <dsp:cNvPr id="0" name=""/>
        <dsp:cNvSpPr/>
      </dsp:nvSpPr>
      <dsp:spPr>
        <a:xfrm>
          <a:off x="3063936" y="2831642"/>
          <a:ext cx="1675580" cy="837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>
              <a:solidFill>
                <a:schemeClr val="tx1"/>
              </a:solidFill>
              <a:cs typeface="Times New Roman" pitchFamily="18" charset="0"/>
            </a:rPr>
            <a:t>2ª fase: Facciamo amicizia con la Geometria</a:t>
          </a:r>
          <a:endParaRPr lang="it-IT" sz="1500" kern="1200" dirty="0"/>
        </a:p>
      </dsp:txBody>
      <dsp:txXfrm>
        <a:off x="3063936" y="2831642"/>
        <a:ext cx="1675580" cy="837589"/>
      </dsp:txXfrm>
    </dsp:sp>
    <dsp:sp modelId="{C49558E2-8254-4587-B9BE-443B1EE3C6A4}">
      <dsp:nvSpPr>
        <dsp:cNvPr id="0" name=""/>
        <dsp:cNvSpPr/>
      </dsp:nvSpPr>
      <dsp:spPr>
        <a:xfrm>
          <a:off x="3446165" y="3672991"/>
          <a:ext cx="2590666" cy="259170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732E6-0206-4F59-B14B-BB530DF849D4}">
      <dsp:nvSpPr>
        <dsp:cNvPr id="0" name=""/>
        <dsp:cNvSpPr/>
      </dsp:nvSpPr>
      <dsp:spPr>
        <a:xfrm>
          <a:off x="3902009" y="4576986"/>
          <a:ext cx="1675580" cy="837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>
              <a:solidFill>
                <a:schemeClr val="tx1"/>
              </a:solidFill>
              <a:cs typeface="Times New Roman" pitchFamily="18" charset="0"/>
            </a:rPr>
            <a:t>3ª fase: Misurando la realtà!</a:t>
          </a:r>
          <a:endParaRPr lang="it-IT" sz="1500" kern="1200" dirty="0"/>
        </a:p>
      </dsp:txBody>
      <dsp:txXfrm>
        <a:off x="3902009" y="4576986"/>
        <a:ext cx="1675580" cy="83758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257933-C98A-4045-A63F-A7F541E9E136}">
      <dsp:nvSpPr>
        <dsp:cNvPr id="0" name=""/>
        <dsp:cNvSpPr/>
      </dsp:nvSpPr>
      <dsp:spPr>
        <a:xfrm>
          <a:off x="0" y="0"/>
          <a:ext cx="1773490" cy="177349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«Lupo Lupone, mangia di qua, mangia di là, mangia sempre la maggior quantità!»</a:t>
          </a:r>
          <a:endParaRPr lang="it-IT" sz="1400" kern="1200" dirty="0"/>
        </a:p>
      </dsp:txBody>
      <dsp:txXfrm>
        <a:off x="259722" y="259722"/>
        <a:ext cx="1254046" cy="1254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9D45-701D-4E3F-BC35-3666E2A9B52A}" type="datetimeFigureOut">
              <a:rPr lang="it-IT" smtClean="0"/>
              <a:pPr/>
              <a:t>22/10/2019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352-12A5-42B3-8878-07A30C4CB2D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9D45-701D-4E3F-BC35-3666E2A9B52A}" type="datetimeFigureOut">
              <a:rPr lang="it-IT" smtClean="0"/>
              <a:pPr/>
              <a:t>22/10/2019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352-12A5-42B3-8878-07A30C4CB2D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9D45-701D-4E3F-BC35-3666E2A9B52A}" type="datetimeFigureOut">
              <a:rPr lang="it-IT" smtClean="0"/>
              <a:pPr/>
              <a:t>22/10/2019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352-12A5-42B3-8878-07A30C4CB2D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9D45-701D-4E3F-BC35-3666E2A9B52A}" type="datetimeFigureOut">
              <a:rPr lang="it-IT" smtClean="0"/>
              <a:pPr/>
              <a:t>22/10/2019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352-12A5-42B3-8878-07A30C4CB2D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9D45-701D-4E3F-BC35-3666E2A9B52A}" type="datetimeFigureOut">
              <a:rPr lang="it-IT" smtClean="0"/>
              <a:pPr/>
              <a:t>22/10/2019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352-12A5-42B3-8878-07A30C4CB2D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9D45-701D-4E3F-BC35-3666E2A9B52A}" type="datetimeFigureOut">
              <a:rPr lang="it-IT" smtClean="0"/>
              <a:pPr/>
              <a:t>22/10/2019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352-12A5-42B3-8878-07A30C4CB2D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9D45-701D-4E3F-BC35-3666E2A9B52A}" type="datetimeFigureOut">
              <a:rPr lang="it-IT" smtClean="0"/>
              <a:pPr/>
              <a:t>22/10/2019</a:t>
            </a:fld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352-12A5-42B3-8878-07A30C4CB2D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9D45-701D-4E3F-BC35-3666E2A9B52A}" type="datetimeFigureOut">
              <a:rPr lang="it-IT" smtClean="0"/>
              <a:pPr/>
              <a:t>22/10/2019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352-12A5-42B3-8878-07A30C4CB2D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9D45-701D-4E3F-BC35-3666E2A9B52A}" type="datetimeFigureOut">
              <a:rPr lang="it-IT" smtClean="0"/>
              <a:pPr/>
              <a:t>22/10/2019</a:t>
            </a:fld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352-12A5-42B3-8878-07A30C4CB2D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9D45-701D-4E3F-BC35-3666E2A9B52A}" type="datetimeFigureOut">
              <a:rPr lang="it-IT" smtClean="0"/>
              <a:pPr/>
              <a:t>22/10/2019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352-12A5-42B3-8878-07A30C4CB2D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9D45-701D-4E3F-BC35-3666E2A9B52A}" type="datetimeFigureOut">
              <a:rPr lang="it-IT" smtClean="0"/>
              <a:pPr/>
              <a:t>22/10/2019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352-12A5-42B3-8878-07A30C4CB2D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F819D45-701D-4E3F-BC35-3666E2A9B52A}" type="datetimeFigureOut">
              <a:rPr lang="it-IT" smtClean="0"/>
              <a:pPr/>
              <a:t>22/10/2019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3528352-12A5-42B3-8878-07A30C4CB2D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diagramColors" Target="../diagrams/colors6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31.png"/><Relationship Id="rId12" Type="http://schemas.openxmlformats.org/officeDocument/2006/relationships/diagramQuickStyle" Target="../diagrams/quickStyle6.xml"/><Relationship Id="rId2" Type="http://schemas.openxmlformats.org/officeDocument/2006/relationships/diagramData" Target="../diagrams/data5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diagramLayout" Target="../diagrams/layout6.xml"/><Relationship Id="rId5" Type="http://schemas.openxmlformats.org/officeDocument/2006/relationships/diagramColors" Target="../diagrams/colors5.xml"/><Relationship Id="rId15" Type="http://schemas.openxmlformats.org/officeDocument/2006/relationships/image" Target="../media/image34.jpeg"/><Relationship Id="rId10" Type="http://schemas.openxmlformats.org/officeDocument/2006/relationships/diagramData" Target="../diagrams/data6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3.png"/><Relationship Id="rId14" Type="http://schemas.microsoft.com/office/2007/relationships/diagramDrawing" Target="../diagrams/drawin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56.pn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55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8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11" Type="http://schemas.openxmlformats.org/officeDocument/2006/relationships/image" Target="../media/image86.jpeg"/><Relationship Id="rId5" Type="http://schemas.openxmlformats.org/officeDocument/2006/relationships/diagramColors" Target="../diagrams/colors8.xml"/><Relationship Id="rId10" Type="http://schemas.openxmlformats.org/officeDocument/2006/relationships/image" Target="../media/image85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9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3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00.png"/><Relationship Id="rId7" Type="http://schemas.openxmlformats.org/officeDocument/2006/relationships/diagramColors" Target="../diagrams/colors9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103.png"/><Relationship Id="rId5" Type="http://schemas.openxmlformats.org/officeDocument/2006/relationships/diagramLayout" Target="../diagrams/layout9.xml"/><Relationship Id="rId10" Type="http://schemas.openxmlformats.org/officeDocument/2006/relationships/image" Target="../media/image102.jpeg"/><Relationship Id="rId4" Type="http://schemas.openxmlformats.org/officeDocument/2006/relationships/diagramData" Target="../diagrams/data9.xml"/><Relationship Id="rId9" Type="http://schemas.openxmlformats.org/officeDocument/2006/relationships/image" Target="../media/image10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7.png"/><Relationship Id="rId7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9.png"/><Relationship Id="rId10" Type="http://schemas.openxmlformats.org/officeDocument/2006/relationships/image" Target="../media/image23.jpeg"/><Relationship Id="rId4" Type="http://schemas.openxmlformats.org/officeDocument/2006/relationships/image" Target="../media/image8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4788024" y="5589240"/>
            <a:ext cx="3960439" cy="648072"/>
          </a:xfrm>
        </p:spPr>
        <p:txBody>
          <a:bodyPr>
            <a:normAutofit/>
          </a:bodyPr>
          <a:lstStyle/>
          <a:p>
            <a:pPr algn="ctr"/>
            <a:r>
              <a:rPr lang="it-IT" sz="2800" dirty="0" smtClean="0">
                <a:solidFill>
                  <a:srgbClr val="002060"/>
                </a:solidFill>
              </a:rPr>
              <a:t>Giorgia Canino</a:t>
            </a:r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537482" y="2564904"/>
            <a:ext cx="7992887" cy="1296144"/>
          </a:xfrm>
          <a:effectLst/>
        </p:spPr>
        <p:txBody>
          <a:bodyPr/>
          <a:lstStyle/>
          <a:p>
            <a:pPr marL="182880" indent="0" algn="ctr">
              <a:buNone/>
            </a:pPr>
            <a:r>
              <a:rPr lang="it-IT" sz="4000" dirty="0" smtClean="0">
                <a:solidFill>
                  <a:srgbClr val="002060"/>
                </a:solidFill>
                <a:effectLst/>
              </a:rPr>
              <a:t>APPRENDERE LA MATEMATICA CON GLI ALBI ILLUSTRATI</a:t>
            </a:r>
            <a:endParaRPr lang="it-IT" sz="4000" dirty="0">
              <a:solidFill>
                <a:srgbClr val="002060"/>
              </a:solidFill>
              <a:effectLst/>
            </a:endParaRPr>
          </a:p>
        </p:txBody>
      </p:sp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16" y="529921"/>
            <a:ext cx="1656184" cy="1008112"/>
          </a:xfrm>
          <a:prstGeom prst="rect">
            <a:avLst/>
          </a:prstGeom>
        </p:spPr>
      </p:pic>
      <p:sp>
        <p:nvSpPr>
          <p:cNvPr id="7" name="Sottotitolo 2"/>
          <p:cNvSpPr txBox="1">
            <a:spLocks/>
          </p:cNvSpPr>
          <p:nvPr/>
        </p:nvSpPr>
        <p:spPr>
          <a:xfrm>
            <a:off x="2195737" y="655914"/>
            <a:ext cx="6624736" cy="882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DIPARTIMENTO DI SCIENZE DELLA FORMAZIONE </a:t>
            </a:r>
          </a:p>
          <a:p>
            <a:pPr algn="ctr"/>
            <a:r>
              <a:rPr lang="it-IT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CORSO DI LAUREA MAGISTRALE QUINQUENNALE A CICLO UNICO IN SCIENZE DELLA FORMAZIONE PRIMARIA</a:t>
            </a:r>
            <a:endParaRPr lang="it-IT" sz="1500" dirty="0">
              <a:solidFill>
                <a:srgbClr val="00206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90429" y="56612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Università degli Studi di Roma Tre</a:t>
            </a:r>
          </a:p>
          <a:p>
            <a:pPr algn="ctr"/>
            <a:r>
              <a:rPr lang="it-IT" dirty="0">
                <a:solidFill>
                  <a:srgbClr val="002060"/>
                </a:solidFill>
              </a:rPr>
              <a:t>23 </a:t>
            </a:r>
            <a:r>
              <a:rPr lang="it-IT" dirty="0" smtClean="0">
                <a:solidFill>
                  <a:srgbClr val="002060"/>
                </a:solidFill>
              </a:rPr>
              <a:t>ottobre </a:t>
            </a:r>
            <a:r>
              <a:rPr lang="it-IT" dirty="0">
                <a:solidFill>
                  <a:srgbClr val="002060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67876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8640960" cy="648072"/>
          </a:xfrm>
        </p:spPr>
        <p:txBody>
          <a:bodyPr numCol="2">
            <a:normAutofit fontScale="25000" lnSpcReduction="20000"/>
          </a:bodyPr>
          <a:lstStyle/>
          <a:p>
            <a:pPr marL="45720" indent="0">
              <a:buNone/>
            </a:pPr>
            <a:r>
              <a:rPr lang="it-IT" sz="9600" b="1" dirty="0">
                <a:solidFill>
                  <a:srgbClr val="002060"/>
                </a:solidFill>
                <a:cs typeface="Times New Roman" pitchFamily="18" charset="0"/>
              </a:rPr>
              <a:t>Apprendere la matematica con gli albi </a:t>
            </a:r>
            <a:r>
              <a:rPr lang="it-IT" sz="9600" b="1" dirty="0" smtClean="0">
                <a:solidFill>
                  <a:srgbClr val="002060"/>
                </a:solidFill>
                <a:cs typeface="Times New Roman" pitchFamily="18" charset="0"/>
              </a:rPr>
              <a:t>illustrati </a:t>
            </a:r>
          </a:p>
          <a:p>
            <a:pPr marL="45720" indent="0">
              <a:buNone/>
            </a:pPr>
            <a:endParaRPr lang="it-IT" sz="6400" dirty="0">
              <a:solidFill>
                <a:schemeClr val="tx1"/>
              </a:solidFill>
              <a:cs typeface="Times New Roman" pitchFamily="18" charset="0"/>
            </a:endParaRPr>
          </a:p>
          <a:p>
            <a:pPr marL="45720" indent="0">
              <a:buNone/>
            </a:pPr>
            <a:endParaRPr lang="it-IT" sz="640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marL="45720" indent="0">
              <a:buNone/>
            </a:pPr>
            <a:r>
              <a:rPr lang="it-IT" sz="6400" dirty="0">
                <a:solidFill>
                  <a:schemeClr val="tx1"/>
                </a:solidFill>
                <a:cs typeface="Times New Roman" pitchFamily="18" charset="0"/>
              </a:rPr>
              <a:t/>
            </a:r>
            <a:br>
              <a:rPr lang="it-IT" sz="6400" dirty="0">
                <a:solidFill>
                  <a:schemeClr val="tx1"/>
                </a:solidFill>
                <a:cs typeface="Times New Roman" pitchFamily="18" charset="0"/>
              </a:rPr>
            </a:br>
            <a:endParaRPr lang="it-IT" sz="240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marL="45720" indent="0">
              <a:buNone/>
            </a:pPr>
            <a:endParaRPr lang="it-IT" sz="240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marL="45720" indent="0">
              <a:buNone/>
            </a:pPr>
            <a:endParaRPr lang="it-IT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299073"/>
              </p:ext>
            </p:extLst>
          </p:nvPr>
        </p:nvGraphicFramePr>
        <p:xfrm>
          <a:off x="179512" y="832169"/>
          <a:ext cx="8856984" cy="5984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/>
                <a:gridCol w="2952328"/>
                <a:gridCol w="2952328"/>
              </a:tblGrid>
              <a:tr h="359103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1ª fase</a:t>
                      </a:r>
                      <a:endParaRPr lang="it-IT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2ª fase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3ª fase</a:t>
                      </a:r>
                    </a:p>
                  </a:txBody>
                  <a:tcPr/>
                </a:tc>
              </a:tr>
              <a:tr h="7732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solidFill>
                            <a:srgbClr val="002060"/>
                          </a:solidFill>
                        </a:rPr>
                        <a:t>1ª sessione: </a:t>
                      </a:r>
                      <a:r>
                        <a:rPr lang="it-IT" sz="1800" i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 presento i numeri: ma quanti sono?</a:t>
                      </a:r>
                      <a:endParaRPr lang="it-IT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it-IT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9ª sessione:</a:t>
                      </a:r>
                      <a:r>
                        <a:rPr lang="it-IT" sz="18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i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Punto e retta: un'amicizia perfetta!</a:t>
                      </a:r>
                      <a:endParaRPr lang="it-IT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it-IT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17ª sessione:</a:t>
                      </a:r>
                      <a:r>
                        <a:rPr lang="it-IT" sz="18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i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Quanti modi per misurare?</a:t>
                      </a:r>
                      <a:endParaRPr lang="it-IT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</a:tr>
              <a:tr h="628431">
                <a:tc>
                  <a:txBody>
                    <a:bodyPr/>
                    <a:lstStyle/>
                    <a:p>
                      <a:pPr rtl="0"/>
                      <a:r>
                        <a:rPr lang="it-IT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2ª sessione:</a:t>
                      </a:r>
                      <a:r>
                        <a:rPr lang="it-IT" sz="18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i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Awa e i numeri.</a:t>
                      </a:r>
                      <a:endParaRPr lang="it-IT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it-IT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10ª sessione:</a:t>
                      </a:r>
                      <a:r>
                        <a:rPr lang="it-IT" sz="18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i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Piccoli agrimensori.</a:t>
                      </a:r>
                      <a:endParaRPr lang="it-IT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it-IT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18ª sessione:</a:t>
                      </a:r>
                      <a:r>
                        <a:rPr lang="it-IT" sz="18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i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Misurare a passo di animale!</a:t>
                      </a:r>
                      <a:endParaRPr lang="it-IT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</a:tr>
              <a:tr h="628431">
                <a:tc>
                  <a:txBody>
                    <a:bodyPr/>
                    <a:lstStyle/>
                    <a:p>
                      <a:pPr rtl="0"/>
                      <a:r>
                        <a:rPr lang="it-IT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3ª sessione:</a:t>
                      </a:r>
                      <a:r>
                        <a:rPr lang="it-IT" sz="18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i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 bruco.. quanti numeri!</a:t>
                      </a:r>
                      <a:endParaRPr lang="it-IT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it-IT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11ª sessione:</a:t>
                      </a:r>
                      <a:r>
                        <a:rPr lang="it-IT" sz="18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i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Tante forme nella realtà!</a:t>
                      </a:r>
                      <a:endParaRPr lang="it-IT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it-IT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19ª sessione:</a:t>
                      </a:r>
                      <a:r>
                        <a:rPr lang="it-IT" sz="18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i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Bilance per tutti!</a:t>
                      </a:r>
                      <a:endParaRPr lang="it-IT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</a:tr>
              <a:tr h="628431">
                <a:tc>
                  <a:txBody>
                    <a:bodyPr/>
                    <a:lstStyle/>
                    <a:p>
                      <a:pPr rtl="0"/>
                      <a:r>
                        <a:rPr lang="it-IT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4ª sessione:</a:t>
                      </a:r>
                      <a:r>
                        <a:rPr lang="it-IT" sz="18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i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Gli amici del 10!</a:t>
                      </a:r>
                      <a:endParaRPr lang="it-IT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it-IT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12ª sessione:</a:t>
                      </a:r>
                      <a:r>
                        <a:rPr lang="it-IT" sz="18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i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Tuttorotondo!</a:t>
                      </a:r>
                      <a:endParaRPr lang="it-IT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it-IT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20ª sessione:</a:t>
                      </a:r>
                      <a:r>
                        <a:rPr lang="it-IT" sz="18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i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Misuriamo con i regoli!</a:t>
                      </a:r>
                      <a:endParaRPr lang="it-IT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</a:tr>
              <a:tr h="628431">
                <a:tc>
                  <a:txBody>
                    <a:bodyPr/>
                    <a:lstStyle/>
                    <a:p>
                      <a:pPr rtl="0"/>
                      <a:r>
                        <a:rPr lang="it-IT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5ª sessione:</a:t>
                      </a:r>
                      <a:r>
                        <a:rPr lang="it-IT" sz="18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i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Sottraiamo con il serpente! </a:t>
                      </a:r>
                      <a:endParaRPr lang="it-IT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it-IT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13ª sessione:</a:t>
                      </a:r>
                      <a:r>
                        <a:rPr lang="it-IT" sz="18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i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Tuttoquadrato!</a:t>
                      </a:r>
                      <a:endParaRPr lang="it-IT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it-IT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21ª sessione:</a:t>
                      </a:r>
                      <a:r>
                        <a:rPr lang="it-IT" sz="18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i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Mettiamoci alla prova!</a:t>
                      </a:r>
                      <a:endParaRPr lang="it-IT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</a:tr>
              <a:tr h="1005200">
                <a:tc>
                  <a:txBody>
                    <a:bodyPr/>
                    <a:lstStyle/>
                    <a:p>
                      <a:pPr rtl="0"/>
                      <a:r>
                        <a:rPr lang="it-IT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6ª sessione:</a:t>
                      </a:r>
                      <a:r>
                        <a:rPr lang="it-IT" sz="18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i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Dove ce ne sono di più? Chiediamolo a Lupo Lupone.</a:t>
                      </a:r>
                      <a:endParaRPr lang="it-IT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it-IT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14ª sessione:</a:t>
                      </a:r>
                      <a:r>
                        <a:rPr lang="it-IT" sz="18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i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Tuttotriangolo!</a:t>
                      </a:r>
                      <a:endParaRPr lang="it-IT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628431">
                <a:tc>
                  <a:txBody>
                    <a:bodyPr/>
                    <a:lstStyle/>
                    <a:p>
                      <a:pPr rtl="0"/>
                      <a:r>
                        <a:rPr lang="it-IT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7ª sessione:</a:t>
                      </a:r>
                      <a:r>
                        <a:rPr lang="it-IT" sz="18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i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numeri intorno a noi!</a:t>
                      </a:r>
                      <a:endParaRPr lang="it-IT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it-IT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15ª sessione:</a:t>
                      </a:r>
                      <a:r>
                        <a:rPr lang="it-IT" sz="18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i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solidi tutti i giorni.</a:t>
                      </a:r>
                      <a:endParaRPr lang="it-IT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628431">
                <a:tc>
                  <a:txBody>
                    <a:bodyPr/>
                    <a:lstStyle/>
                    <a:p>
                      <a:pPr rtl="0"/>
                      <a:r>
                        <a:rPr lang="it-IT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8ª sessione:</a:t>
                      </a:r>
                      <a:r>
                        <a:rPr lang="it-IT" sz="18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i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Mettiamoci alla prova!</a:t>
                      </a:r>
                      <a:endParaRPr lang="it-IT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it-IT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16ª sessione:</a:t>
                      </a:r>
                      <a:r>
                        <a:rPr lang="it-IT" sz="18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i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Mettiamoci alla prova!</a:t>
                      </a:r>
                      <a:endParaRPr lang="it-IT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C:\Users\Giorgia\Desktop\315yOsgauW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8572">
            <a:off x="4664073" y="121628"/>
            <a:ext cx="941814" cy="83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Giorgia\Desktop\717Uj8LC6S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570">
            <a:off x="5654352" y="-8681"/>
            <a:ext cx="576064" cy="82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Giorgia\Desktop\aw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798" y="0"/>
            <a:ext cx="862838" cy="84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9440">
            <a:off x="7184754" y="60836"/>
            <a:ext cx="728647" cy="84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C:\Users\Giorgia\Desktop\bruco misuratutto_cov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8386">
            <a:off x="7935180" y="114582"/>
            <a:ext cx="738704" cy="91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59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75977759"/>
              </p:ext>
            </p:extLst>
          </p:nvPr>
        </p:nvGraphicFramePr>
        <p:xfrm>
          <a:off x="251520" y="332656"/>
          <a:ext cx="864096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ttangolo 4"/>
          <p:cNvSpPr/>
          <p:nvPr/>
        </p:nvSpPr>
        <p:spPr>
          <a:xfrm>
            <a:off x="1187624" y="836712"/>
            <a:ext cx="2366687" cy="1564595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6632"/>
            <a:ext cx="1974164" cy="207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179512" y="4221088"/>
            <a:ext cx="4392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Contenuti proposti:</a:t>
            </a:r>
          </a:p>
          <a:p>
            <a:r>
              <a:rPr lang="it-IT" sz="1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• contare (intransitivo e transitivo, mettendo in corrispondenza parole e gesti) </a:t>
            </a:r>
          </a:p>
          <a:p>
            <a:r>
              <a:rPr lang="it-IT" sz="1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• simboli numerici </a:t>
            </a:r>
          </a:p>
          <a:p>
            <a:r>
              <a:rPr lang="it-IT" sz="1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• piccoli calcoli con l’aiuto del contare (addizione e sottrazione) </a:t>
            </a:r>
          </a:p>
          <a:p>
            <a:r>
              <a:rPr lang="it-IT" sz="1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• confronti additivi di raggruppamenti di più oggetti secondo la relazione d'ordine maggiore o uguale, utilizzando i simboli di maggiore, minore e uguale.</a:t>
            </a:r>
            <a:endParaRPr lang="it-IT" sz="1600" dirty="0">
              <a:solidFill>
                <a:srgbClr val="002060"/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491" y="3491085"/>
            <a:ext cx="2313629" cy="20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" name="Diagramma 28"/>
          <p:cNvGraphicFramePr/>
          <p:nvPr>
            <p:extLst>
              <p:ext uri="{D42A27DB-BD31-4B8C-83A1-F6EECF244321}">
                <p14:modId xmlns:p14="http://schemas.microsoft.com/office/powerpoint/2010/main" val="1324118276"/>
              </p:ext>
            </p:extLst>
          </p:nvPr>
        </p:nvGraphicFramePr>
        <p:xfrm>
          <a:off x="4968044" y="1484784"/>
          <a:ext cx="2232248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30" name="Gruppo 29"/>
          <p:cNvGrpSpPr/>
          <p:nvPr/>
        </p:nvGrpSpPr>
        <p:grpSpPr>
          <a:xfrm>
            <a:off x="4992520" y="4652656"/>
            <a:ext cx="1957369" cy="1872208"/>
            <a:chOff x="1095748" y="326066"/>
            <a:chExt cx="1957369" cy="1872208"/>
          </a:xfrm>
        </p:grpSpPr>
        <p:sp>
          <p:nvSpPr>
            <p:cNvPr id="31" name="Ovale 30"/>
            <p:cNvSpPr/>
            <p:nvPr/>
          </p:nvSpPr>
          <p:spPr>
            <a:xfrm>
              <a:off x="1107276" y="326066"/>
              <a:ext cx="1945841" cy="18722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2" name="Ovale 4"/>
            <p:cNvSpPr/>
            <p:nvPr/>
          </p:nvSpPr>
          <p:spPr>
            <a:xfrm>
              <a:off x="1095748" y="479902"/>
              <a:ext cx="1772773" cy="15645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500" dirty="0" smtClean="0"/>
                <a:t> «</a:t>
              </a:r>
              <a:r>
                <a:rPr lang="it-IT" sz="1500" dirty="0" smtClean="0">
                  <a:solidFill>
                    <a:srgbClr val="002060"/>
                  </a:solidFill>
                </a:rPr>
                <a:t>Maestra, due mani sono 10 dita!»</a:t>
              </a:r>
              <a:endParaRPr lang="it-IT" sz="1500" kern="12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70" y="801548"/>
            <a:ext cx="1919616" cy="269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20" y="834750"/>
            <a:ext cx="2243403" cy="266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65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P spid="27" grpId="0"/>
      <p:bldP spid="27" grpId="1"/>
      <p:bldGraphic spid="29" grpId="0">
        <p:bldAsOne/>
      </p:bldGraphic>
      <p:bldGraphic spid="29" grpId="1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3506990" y="4293096"/>
            <a:ext cx="5637010" cy="2952328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it-IT" sz="2000" dirty="0"/>
              <a:t>Racconto sull'origine del contare e dei numeri, cardinalità: contare per sapere quanti, rappresentare simbolicamente quantità percepite o evocate oppure vocaboli numerali detti 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it-IT" sz="2000" dirty="0" smtClean="0"/>
              <a:t>Contare con le dita mettendo in corrispondenza parole e gesti</a:t>
            </a:r>
            <a:endParaRPr lang="it-IT" sz="2000" dirty="0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334374" y="260648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it-IT" b="0" dirty="0" smtClean="0">
                <a:solidFill>
                  <a:srgbClr val="002060"/>
                </a:solidFill>
                <a:effectLst/>
              </a:rPr>
              <a:t>Awa e i numeri</a:t>
            </a:r>
            <a:endParaRPr lang="it-IT" b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2050" name="Picture 2" descr="Immagine correl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0648"/>
            <a:ext cx="2488406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529820"/>
            <a:ext cx="2851471" cy="22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851471" cy="214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3600508" y="1196752"/>
            <a:ext cx="2195628" cy="2880320"/>
            <a:chOff x="286406" y="0"/>
            <a:chExt cx="1945841" cy="1872208"/>
          </a:xfrm>
        </p:grpSpPr>
        <p:sp>
          <p:nvSpPr>
            <p:cNvPr id="9" name="Ovale 8"/>
            <p:cNvSpPr/>
            <p:nvPr/>
          </p:nvSpPr>
          <p:spPr>
            <a:xfrm>
              <a:off x="286406" y="0"/>
              <a:ext cx="1945841" cy="18722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e 4"/>
            <p:cNvSpPr/>
            <p:nvPr/>
          </p:nvSpPr>
          <p:spPr>
            <a:xfrm>
              <a:off x="571368" y="274179"/>
              <a:ext cx="1375917" cy="1323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500" kern="1200" dirty="0" smtClean="0">
                  <a:solidFill>
                    <a:srgbClr val="002060"/>
                  </a:solidFill>
                </a:rPr>
                <a:t>Uno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500" dirty="0" smtClean="0">
                  <a:solidFill>
                    <a:srgbClr val="002060"/>
                  </a:solidFill>
                </a:rPr>
                <a:t>Due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500" kern="1200" dirty="0" smtClean="0">
                  <a:solidFill>
                    <a:srgbClr val="002060"/>
                  </a:solidFill>
                </a:rPr>
                <a:t>Tre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500" dirty="0" smtClean="0">
                  <a:solidFill>
                    <a:srgbClr val="002060"/>
                  </a:solidFill>
                </a:rPr>
                <a:t>Manca uno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500" kern="1200" dirty="0" smtClean="0">
                  <a:solidFill>
                    <a:srgbClr val="002060"/>
                  </a:solidFill>
                </a:rPr>
                <a:t>Una mano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500" dirty="0" smtClean="0">
                  <a:solidFill>
                    <a:srgbClr val="002060"/>
                  </a:solidFill>
                </a:rPr>
                <a:t>Mano e uno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500" kern="1200" dirty="0" smtClean="0">
                  <a:solidFill>
                    <a:srgbClr val="002060"/>
                  </a:solidFill>
                </a:rPr>
                <a:t>Mano e due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500" dirty="0" smtClean="0">
                  <a:solidFill>
                    <a:srgbClr val="002060"/>
                  </a:solidFill>
                </a:rPr>
                <a:t>Mano e tre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500" kern="1200" dirty="0" smtClean="0">
                  <a:solidFill>
                    <a:srgbClr val="002060"/>
                  </a:solidFill>
                </a:rPr>
                <a:t>Quasi tutto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500" dirty="0" smtClean="0">
                  <a:solidFill>
                    <a:srgbClr val="002060"/>
                  </a:solidFill>
                </a:rPr>
                <a:t>Tutto</a:t>
              </a:r>
              <a:endParaRPr lang="it-IT" sz="1500" kern="12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587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5940152" y="4797152"/>
            <a:ext cx="3116730" cy="1746215"/>
          </a:xfrm>
        </p:spPr>
        <p:txBody>
          <a:bodyPr>
            <a:normAutofit/>
          </a:bodyPr>
          <a:lstStyle/>
          <a:p>
            <a:r>
              <a:rPr lang="it-IT" dirty="0" smtClean="0"/>
              <a:t>«Maestra prima contiamo sulle dita delle mani e poi lo disegniamo?»</a:t>
            </a: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496944" cy="1793167"/>
          </a:xfrm>
        </p:spPr>
        <p:txBody>
          <a:bodyPr/>
          <a:lstStyle/>
          <a:p>
            <a:pPr marL="182880" indent="0">
              <a:buNone/>
            </a:pPr>
            <a:r>
              <a:rPr lang="it-IT" b="0" dirty="0" smtClean="0">
                <a:solidFill>
                  <a:srgbClr val="002060"/>
                </a:solidFill>
                <a:effectLst/>
              </a:rPr>
              <a:t>Un bruco.. quanti numeri!</a:t>
            </a:r>
            <a:endParaRPr lang="it-IT" b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3074" name="Picture 2" descr="C:\Users\Giorgia\Desktop\GIORGIA FOTO\UNIVERSITÀ\Canino Giorgia_Foto tirocinio quinto anno 2018-19\20190117_0956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86259" y="1678304"/>
            <a:ext cx="3276362" cy="245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68759"/>
            <a:ext cx="3467100" cy="32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97152"/>
            <a:ext cx="3400912" cy="195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6"/>
          <p:cNvGrpSpPr/>
          <p:nvPr/>
        </p:nvGrpSpPr>
        <p:grpSpPr>
          <a:xfrm>
            <a:off x="179512" y="2849575"/>
            <a:ext cx="1945841" cy="1872208"/>
            <a:chOff x="286406" y="0"/>
            <a:chExt cx="1945841" cy="1872208"/>
          </a:xfrm>
        </p:grpSpPr>
        <p:sp>
          <p:nvSpPr>
            <p:cNvPr id="8" name="Ovale 7"/>
            <p:cNvSpPr/>
            <p:nvPr/>
          </p:nvSpPr>
          <p:spPr>
            <a:xfrm>
              <a:off x="286406" y="0"/>
              <a:ext cx="1945841" cy="18722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" name="Ovale 4"/>
            <p:cNvSpPr/>
            <p:nvPr/>
          </p:nvSpPr>
          <p:spPr>
            <a:xfrm>
              <a:off x="571368" y="274179"/>
              <a:ext cx="1375917" cy="1323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000" kern="1200" dirty="0" smtClean="0">
                  <a:solidFill>
                    <a:srgbClr val="002060"/>
                  </a:solidFill>
                </a:rPr>
                <a:t>I numeri: parole numerali e quantità.</a:t>
              </a:r>
              <a:endParaRPr lang="it-IT" sz="2000" kern="12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166" y="4797153"/>
            <a:ext cx="1661962" cy="195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Risultati immagini per un piccolo brucomai sazi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55" y="1268759"/>
            <a:ext cx="1982884" cy="141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73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8092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it-IT" b="0" dirty="0">
                <a:solidFill>
                  <a:srgbClr val="002060"/>
                </a:solidFill>
                <a:effectLst/>
              </a:rPr>
              <a:t>Dove ce ne sono di più? Chiediamolo a Lupo Lupone</a:t>
            </a:r>
            <a:r>
              <a:rPr lang="it-IT" b="0" dirty="0" smtClean="0">
                <a:solidFill>
                  <a:srgbClr val="002060"/>
                </a:solidFill>
                <a:effectLst/>
              </a:rPr>
              <a:t>..</a:t>
            </a:r>
            <a:endParaRPr lang="it-IT" b="0" dirty="0">
              <a:solidFill>
                <a:srgbClr val="002060"/>
              </a:solidFill>
              <a:effectLst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2843808" y="2837022"/>
            <a:ext cx="1945841" cy="1872208"/>
            <a:chOff x="218078" y="381583"/>
            <a:chExt cx="1945841" cy="1872208"/>
          </a:xfrm>
        </p:grpSpPr>
        <p:sp>
          <p:nvSpPr>
            <p:cNvPr id="5" name="Ovale 4"/>
            <p:cNvSpPr/>
            <p:nvPr/>
          </p:nvSpPr>
          <p:spPr>
            <a:xfrm>
              <a:off x="218078" y="381583"/>
              <a:ext cx="1945841" cy="18722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" name="Ovale 4"/>
            <p:cNvSpPr/>
            <p:nvPr/>
          </p:nvSpPr>
          <p:spPr>
            <a:xfrm>
              <a:off x="557720" y="656316"/>
              <a:ext cx="1375917" cy="1323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600" kern="1200" dirty="0" smtClean="0">
                  <a:solidFill>
                    <a:srgbClr val="002060"/>
                  </a:solidFill>
                </a:rPr>
                <a:t>«Lupo Lupone mangia di qua, mangia di là, mangia sempre la maggior quantità!»</a:t>
              </a:r>
              <a:endParaRPr lang="it-IT" sz="1600" kern="12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2603361" cy="266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143" y="1716798"/>
            <a:ext cx="4225280" cy="227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21088"/>
            <a:ext cx="4214415" cy="251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23528" y="2060848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2060"/>
                </a:solidFill>
              </a:rPr>
              <a:t>Confronto additivo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2060"/>
                </a:solidFill>
              </a:rPr>
              <a:t>Subitizing</a:t>
            </a: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29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-17024" y="116632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it-IT" sz="3600" b="0" dirty="0" smtClean="0">
                <a:solidFill>
                  <a:srgbClr val="002060"/>
                </a:solidFill>
                <a:effectLst/>
              </a:rPr>
              <a:t>Memory matematico</a:t>
            </a:r>
            <a:endParaRPr lang="it-IT" sz="3600" b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4875"/>
            <a:ext cx="330517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13" y="3717031"/>
            <a:ext cx="3280690" cy="249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2"/>
          <p:cNvSpPr txBox="1">
            <a:spLocks/>
          </p:cNvSpPr>
          <p:nvPr/>
        </p:nvSpPr>
        <p:spPr>
          <a:xfrm>
            <a:off x="4283968" y="5589240"/>
            <a:ext cx="7175351" cy="1793167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>
              <a:buFont typeface="Georgia" pitchFamily="18" charset="0"/>
              <a:buNone/>
            </a:pPr>
            <a:r>
              <a:rPr lang="it-IT" sz="3600" b="0" dirty="0" smtClean="0">
                <a:solidFill>
                  <a:srgbClr val="002060"/>
                </a:solidFill>
                <a:effectLst/>
              </a:rPr>
              <a:t>Marchette ed aste montessoriane</a:t>
            </a:r>
            <a:endParaRPr lang="it-IT" sz="3600" b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4025966" cy="204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60499"/>
            <a:ext cx="1944216" cy="282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341" y="2760499"/>
            <a:ext cx="1841837" cy="282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88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156176" y="2713457"/>
            <a:ext cx="2669663" cy="1759233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1" name="Segnaposto contenut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2251468"/>
              </p:ext>
            </p:extLst>
          </p:nvPr>
        </p:nvGraphicFramePr>
        <p:xfrm>
          <a:off x="251520" y="332656"/>
          <a:ext cx="864096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555555" cy="297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761" y="404664"/>
            <a:ext cx="27732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04664"/>
            <a:ext cx="17668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4141491" cy="25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/>
        </p:nvSpPr>
        <p:spPr>
          <a:xfrm>
            <a:off x="4788024" y="4077072"/>
            <a:ext cx="39271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2060"/>
                </a:solidFill>
                <a:cs typeface="Times New Roman" panose="02020603050405020304" pitchFamily="18" charset="0"/>
              </a:rPr>
              <a:t>Contenuti </a:t>
            </a:r>
            <a:r>
              <a:rPr lang="it-IT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proposti:</a:t>
            </a:r>
            <a:r>
              <a:rPr lang="it-IT" dirty="0">
                <a:solidFill>
                  <a:srgbClr val="002060"/>
                </a:solidFill>
                <a:cs typeface="Times New Roman" panose="02020603050405020304" pitchFamily="18" charset="0"/>
              </a:rPr>
              <a:t/>
            </a:r>
            <a:br>
              <a:rPr lang="it-IT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it-IT" sz="16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• </a:t>
            </a:r>
            <a:r>
              <a:rPr lang="it-IT" dirty="0">
                <a:solidFill>
                  <a:srgbClr val="002060"/>
                </a:solidFill>
                <a:cs typeface="Times New Roman" panose="02020603050405020304" pitchFamily="18" charset="0"/>
              </a:rPr>
              <a:t>origini storiche della geometria nella agrimensura </a:t>
            </a:r>
            <a:r>
              <a:rPr lang="it-IT" sz="16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it-IT" sz="16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cs typeface="Times New Roman" panose="02020603050405020304" pitchFamily="18" charset="0"/>
              </a:rPr>
              <a:t>• idee di punto, segmento, retta</a:t>
            </a:r>
            <a:br>
              <a:rPr lang="it-IT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cs typeface="Times New Roman" panose="02020603050405020304" pitchFamily="18" charset="0"/>
              </a:rPr>
              <a:t>• figure geometriche piane e solide </a:t>
            </a:r>
            <a:br>
              <a:rPr lang="it-IT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02060"/>
                </a:solidFill>
                <a:cs typeface="Times New Roman" panose="02020603050405020304" pitchFamily="18" charset="0"/>
              </a:rPr>
              <a:t>• il confronto geometrico (uguaglianza, maggiore, minore) attraverso sovrapposizione e scomposizione.</a:t>
            </a: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91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1" grpId="1">
        <p:bldAsOne/>
      </p:bldGraphic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it-IT" b="0" dirty="0">
                <a:solidFill>
                  <a:srgbClr val="002060"/>
                </a:solidFill>
                <a:effectLst/>
              </a:rPr>
              <a:t>Piccoli agrimensori</a:t>
            </a:r>
          </a:p>
        </p:txBody>
      </p:sp>
      <p:pic>
        <p:nvPicPr>
          <p:cNvPr id="5122" name="Picture 2" descr="Risultati immagini per la geometria del farao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94" y="260648"/>
            <a:ext cx="229215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2386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58" y="3716229"/>
            <a:ext cx="276225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784" y="3761547"/>
            <a:ext cx="2295445" cy="25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269448"/>
            <a:ext cx="2419350" cy="204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o 8"/>
          <p:cNvGrpSpPr/>
          <p:nvPr/>
        </p:nvGrpSpPr>
        <p:grpSpPr>
          <a:xfrm>
            <a:off x="3183450" y="1664804"/>
            <a:ext cx="3427121" cy="2770801"/>
            <a:chOff x="557720" y="-194541"/>
            <a:chExt cx="3155055" cy="2174707"/>
          </a:xfrm>
        </p:grpSpPr>
        <p:sp>
          <p:nvSpPr>
            <p:cNvPr id="10" name="Ovale 9"/>
            <p:cNvSpPr/>
            <p:nvPr/>
          </p:nvSpPr>
          <p:spPr>
            <a:xfrm>
              <a:off x="1485488" y="-194541"/>
              <a:ext cx="2227287" cy="18722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1" name="Ovale 4"/>
            <p:cNvSpPr/>
            <p:nvPr/>
          </p:nvSpPr>
          <p:spPr>
            <a:xfrm>
              <a:off x="557720" y="656316"/>
              <a:ext cx="1375917" cy="1323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1600" kern="12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" name="Rettangolo 3"/>
          <p:cNvSpPr/>
          <p:nvPr/>
        </p:nvSpPr>
        <p:spPr>
          <a:xfrm>
            <a:off x="4506207" y="1980334"/>
            <a:ext cx="2286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it-IT" dirty="0">
                <a:solidFill>
                  <a:srgbClr val="002060"/>
                </a:solidFill>
              </a:rPr>
              <a:t>Origini storiche della geometria nell'agrimensura, punto, retta, semiretta, segmento </a:t>
            </a:r>
          </a:p>
        </p:txBody>
      </p:sp>
    </p:spTree>
    <p:extLst>
      <p:ext uri="{BB962C8B-B14F-4D97-AF65-F5344CB8AC3E}">
        <p14:creationId xmlns:p14="http://schemas.microsoft.com/office/powerpoint/2010/main" val="220483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414453" y="4365104"/>
            <a:ext cx="4013531" cy="1800200"/>
          </a:xfrm>
        </p:spPr>
        <p:txBody>
          <a:bodyPr>
            <a:normAutofit/>
          </a:bodyPr>
          <a:lstStyle/>
          <a:p>
            <a:r>
              <a:rPr lang="it-IT" dirty="0" smtClean="0"/>
              <a:t>Sono </a:t>
            </a:r>
            <a:r>
              <a:rPr lang="it-IT" dirty="0"/>
              <a:t>un cerchio tondo tondo giro spesso per il mondo. </a:t>
            </a:r>
            <a:endParaRPr lang="it-IT" dirty="0" smtClean="0"/>
          </a:p>
          <a:p>
            <a:r>
              <a:rPr lang="it-IT" dirty="0" smtClean="0"/>
              <a:t>Giro </a:t>
            </a:r>
            <a:r>
              <a:rPr lang="it-IT" dirty="0"/>
              <a:t>in tondo in bicicletta con l'auto o la motocicletta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it-IT" b="0" dirty="0" smtClean="0">
                <a:solidFill>
                  <a:srgbClr val="002060"/>
                </a:solidFill>
                <a:effectLst/>
              </a:rPr>
              <a:t>Tuttorotondo!</a:t>
            </a:r>
            <a:endParaRPr lang="it-IT" b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2765414" cy="270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971" y="1340768"/>
            <a:ext cx="2638425" cy="545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957" y="1338464"/>
            <a:ext cx="2772741" cy="270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08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3800333" y="4874320"/>
            <a:ext cx="3197470" cy="1656184"/>
          </a:xfrm>
        </p:spPr>
        <p:txBody>
          <a:bodyPr>
            <a:normAutofit/>
          </a:bodyPr>
          <a:lstStyle/>
          <a:p>
            <a:r>
              <a:rPr lang="it-IT" sz="1800" dirty="0"/>
              <a:t>Son quadrato e son perfetto,  </a:t>
            </a:r>
            <a:r>
              <a:rPr lang="it-IT" sz="1800" dirty="0" smtClean="0"/>
              <a:t>assomiglio </a:t>
            </a:r>
            <a:r>
              <a:rPr lang="it-IT" sz="1800" dirty="0"/>
              <a:t>a un fazzoletto,  Quattro lati e quattro punte  nei quadretti e nelle porte. </a:t>
            </a:r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it-IT" b="0" dirty="0" smtClean="0">
                <a:solidFill>
                  <a:srgbClr val="002060"/>
                </a:solidFill>
                <a:effectLst/>
              </a:rPr>
              <a:t>Tuttoquadrato!</a:t>
            </a:r>
            <a:endParaRPr lang="it-IT" b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2050" name="Picture 2" descr="Risultati immagini per quadrati e altre for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598" y="1533643"/>
            <a:ext cx="219457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33643"/>
            <a:ext cx="34194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3968" y="3164581"/>
            <a:ext cx="2314575" cy="341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33643"/>
            <a:ext cx="2786433" cy="30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066" y="4221088"/>
            <a:ext cx="2176102" cy="251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o 8"/>
          <p:cNvGrpSpPr/>
          <p:nvPr/>
        </p:nvGrpSpPr>
        <p:grpSpPr>
          <a:xfrm>
            <a:off x="5178336" y="114397"/>
            <a:ext cx="2688740" cy="2086773"/>
            <a:chOff x="557720" y="-194541"/>
            <a:chExt cx="3155055" cy="2174707"/>
          </a:xfrm>
        </p:grpSpPr>
        <p:sp>
          <p:nvSpPr>
            <p:cNvPr id="10" name="Ovale 9"/>
            <p:cNvSpPr/>
            <p:nvPr/>
          </p:nvSpPr>
          <p:spPr>
            <a:xfrm>
              <a:off x="1485488" y="-194541"/>
              <a:ext cx="2227287" cy="18722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1" name="Ovale 4"/>
            <p:cNvSpPr/>
            <p:nvPr/>
          </p:nvSpPr>
          <p:spPr>
            <a:xfrm>
              <a:off x="557720" y="656316"/>
              <a:ext cx="1375917" cy="1323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1600" kern="12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" name="Rettangolo 3"/>
          <p:cNvSpPr/>
          <p:nvPr/>
        </p:nvSpPr>
        <p:spPr>
          <a:xfrm>
            <a:off x="6098974" y="388242"/>
            <a:ext cx="16561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Maestra </a:t>
            </a:r>
            <a:r>
              <a:rPr lang="it-IT" dirty="0">
                <a:solidFill>
                  <a:srgbClr val="002060"/>
                </a:solidFill>
              </a:rPr>
              <a:t>allora il personaggio di oggi è un “quadratolo</a:t>
            </a:r>
            <a:r>
              <a:rPr lang="it-IT" dirty="0" smtClean="0">
                <a:solidFill>
                  <a:srgbClr val="002060"/>
                </a:solidFill>
              </a:rPr>
              <a:t>”?</a:t>
            </a: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82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790380" y="4005064"/>
            <a:ext cx="7560840" cy="3240359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2060"/>
                </a:solidFill>
              </a:rPr>
              <a:t>I.C. San Francesco, Anguillara Sabazia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2060"/>
                </a:solidFill>
              </a:rPr>
              <a:t>25 bambini: 7 di tre anni, 9 di quattro anni e 9 di cinque anni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2060"/>
                </a:solidFill>
                <a:effectLst>
                  <a:reflection endPos="0" dir="5400000" sy="-100000" algn="bl" rotWithShape="0"/>
                </a:effectLst>
                <a:cs typeface="Times New Roman" pitchFamily="18" charset="0"/>
              </a:rPr>
              <a:t>Tutor </a:t>
            </a:r>
            <a:r>
              <a:rPr lang="it-IT" sz="2400" dirty="0">
                <a:solidFill>
                  <a:srgbClr val="002060"/>
                </a:solidFill>
                <a:effectLst>
                  <a:reflection endPos="0" dir="5400000" sy="-100000" algn="bl" rotWithShape="0"/>
                </a:effectLst>
                <a:cs typeface="Times New Roman" pitchFamily="18" charset="0"/>
              </a:rPr>
              <a:t>universitario: Dott.ssa Stefania </a:t>
            </a:r>
            <a:r>
              <a:rPr lang="it-IT" sz="2400" dirty="0" smtClean="0">
                <a:solidFill>
                  <a:srgbClr val="002060"/>
                </a:solidFill>
                <a:effectLst>
                  <a:reflection endPos="0" dir="5400000" sy="-100000" algn="bl" rotWithShape="0"/>
                </a:effectLst>
                <a:cs typeface="Times New Roman" pitchFamily="18" charset="0"/>
              </a:rPr>
              <a:t>Petrera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2060"/>
                </a:solidFill>
                <a:cs typeface="Times New Roman" pitchFamily="18" charset="0"/>
              </a:rPr>
              <a:t>Tutor </a:t>
            </a:r>
            <a:r>
              <a:rPr lang="it-IT" sz="2400" dirty="0">
                <a:solidFill>
                  <a:srgbClr val="002060"/>
                </a:solidFill>
                <a:cs typeface="Times New Roman" pitchFamily="18" charset="0"/>
              </a:rPr>
              <a:t>c/o I.C. accogliente: Ins.te Renza Lo Mascolo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755577" y="332657"/>
            <a:ext cx="7128792" cy="1512168"/>
          </a:xfrm>
          <a:effectLst/>
        </p:spPr>
        <p:txBody>
          <a:bodyPr/>
          <a:lstStyle/>
          <a:p>
            <a:pPr marL="182880" indent="0" algn="ctr">
              <a:buNone/>
            </a:pPr>
            <a:r>
              <a:rPr lang="it-IT" sz="2800" b="0" dirty="0" smtClean="0">
                <a:solidFill>
                  <a:srgbClr val="002060"/>
                </a:solidFill>
                <a:effectLst/>
              </a:rPr>
              <a:t>60 ore di Matematica con i bambini </a:t>
            </a:r>
            <a:br>
              <a:rPr lang="it-IT" sz="2800" b="0" dirty="0" smtClean="0">
                <a:solidFill>
                  <a:srgbClr val="002060"/>
                </a:solidFill>
                <a:effectLst/>
              </a:rPr>
            </a:br>
            <a:r>
              <a:rPr lang="it-IT" sz="2800" b="0" dirty="0" smtClean="0">
                <a:solidFill>
                  <a:srgbClr val="002060"/>
                </a:solidFill>
                <a:effectLst/>
              </a:rPr>
              <a:t>di 3, 4 e 5 anni</a:t>
            </a:r>
            <a:endParaRPr lang="it-IT" sz="2800" b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9"/>
            <a:ext cx="3418672" cy="256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iorgia\Desktop\GIORGIA FOTO\UNIVERSITÀ\Canino Giorgia_Foto tirocinio quinto anno 2018-19\20190313_114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50969"/>
            <a:ext cx="3542724" cy="256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06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olo isoscele 1"/>
          <p:cNvSpPr/>
          <p:nvPr/>
        </p:nvSpPr>
        <p:spPr>
          <a:xfrm>
            <a:off x="3359906" y="1052737"/>
            <a:ext cx="2592288" cy="3240360"/>
          </a:xfrm>
          <a:prstGeom prst="triangle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2"/>
              </a:solidFill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it-IT" b="0" dirty="0" smtClean="0">
                <a:solidFill>
                  <a:srgbClr val="002060"/>
                </a:solidFill>
                <a:effectLst/>
              </a:rPr>
              <a:t>Tuttotriangolo!</a:t>
            </a:r>
            <a:endParaRPr lang="it-IT" b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112" y="2871040"/>
            <a:ext cx="3168352" cy="372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112" y="116632"/>
            <a:ext cx="3168352" cy="260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7"/>
            <a:ext cx="2907035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95" y="4444963"/>
            <a:ext cx="3846973" cy="238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ottotitolo 1"/>
          <p:cNvSpPr txBox="1">
            <a:spLocks/>
          </p:cNvSpPr>
          <p:nvPr/>
        </p:nvSpPr>
        <p:spPr>
          <a:xfrm>
            <a:off x="4077513" y="1127597"/>
            <a:ext cx="1656185" cy="2880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 smtClean="0"/>
              <a:t>Triangolo mi han chiamato da tre punte son formato  sono un po’ spigoloso, ma non son pericoloso.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2038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31458" y="21098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it-IT" b="0" dirty="0" smtClean="0">
                <a:solidFill>
                  <a:srgbClr val="002060"/>
                </a:solidFill>
                <a:effectLst/>
              </a:rPr>
              <a:t>Geometria ed arte</a:t>
            </a:r>
            <a:endParaRPr lang="it-IT" b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618189" cy="251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52735"/>
            <a:ext cx="2654583" cy="251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733960"/>
            <a:ext cx="4618189" cy="293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99" y="4317060"/>
            <a:ext cx="3240360" cy="234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2853485" y="2636913"/>
            <a:ext cx="3662730" cy="2840081"/>
            <a:chOff x="557720" y="-194540"/>
            <a:chExt cx="3155054" cy="2174706"/>
          </a:xfrm>
        </p:grpSpPr>
        <p:sp>
          <p:nvSpPr>
            <p:cNvPr id="9" name="Ovale 8"/>
            <p:cNvSpPr/>
            <p:nvPr/>
          </p:nvSpPr>
          <p:spPr>
            <a:xfrm>
              <a:off x="2162093" y="-194540"/>
              <a:ext cx="1550681" cy="128652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pPr algn="ctr"/>
              <a:r>
                <a:rPr lang="it-IT" sz="2000" dirty="0" smtClean="0">
                  <a:solidFill>
                    <a:srgbClr val="002060"/>
                  </a:solidFill>
                </a:rPr>
                <a:t>«Noi come gli artisti!»</a:t>
              </a:r>
              <a:endParaRPr lang="it-IT" sz="2000" dirty="0">
                <a:solidFill>
                  <a:srgbClr val="002060"/>
                </a:solidFill>
              </a:endParaRPr>
            </a:p>
          </p:txBody>
        </p:sp>
        <p:sp>
          <p:nvSpPr>
            <p:cNvPr id="10" name="Ovale 4"/>
            <p:cNvSpPr/>
            <p:nvPr/>
          </p:nvSpPr>
          <p:spPr>
            <a:xfrm>
              <a:off x="557720" y="656316"/>
              <a:ext cx="1375917" cy="1323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1600" kern="12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461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it-IT" b="0" dirty="0">
                <a:solidFill>
                  <a:srgbClr val="002060"/>
                </a:solidFill>
                <a:effectLst/>
              </a:rPr>
              <a:t>I solidi tutti i </a:t>
            </a:r>
            <a:r>
              <a:rPr lang="it-IT" b="0" dirty="0" smtClean="0">
                <a:solidFill>
                  <a:srgbClr val="002060"/>
                </a:solidFill>
                <a:effectLst/>
              </a:rPr>
              <a:t>giorni</a:t>
            </a:r>
            <a:endParaRPr lang="it-IT" b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4098" name="Picture 2" descr="Risultati immagini per giochiamo con le forme in 3d. la geometria pop-up illustrazio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929">
            <a:off x="6384986" y="313328"/>
            <a:ext cx="2440310" cy="249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37188"/>
            <a:ext cx="3255010" cy="202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781" y="1558384"/>
            <a:ext cx="2498402" cy="196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8" y="4005064"/>
            <a:ext cx="3690938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065"/>
            <a:ext cx="4141491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o 8"/>
          <p:cNvGrpSpPr/>
          <p:nvPr/>
        </p:nvGrpSpPr>
        <p:grpSpPr>
          <a:xfrm>
            <a:off x="4450799" y="2540960"/>
            <a:ext cx="3662730" cy="2840081"/>
            <a:chOff x="557720" y="-194540"/>
            <a:chExt cx="3155054" cy="2174706"/>
          </a:xfrm>
        </p:grpSpPr>
        <p:sp>
          <p:nvSpPr>
            <p:cNvPr id="10" name="Ovale 9"/>
            <p:cNvSpPr/>
            <p:nvPr/>
          </p:nvSpPr>
          <p:spPr>
            <a:xfrm>
              <a:off x="2162093" y="-194540"/>
              <a:ext cx="1550681" cy="128652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pPr algn="ctr"/>
              <a:r>
                <a:rPr lang="it-IT" sz="2000" dirty="0" smtClean="0">
                  <a:solidFill>
                    <a:srgbClr val="002060"/>
                  </a:solidFill>
                </a:rPr>
                <a:t>I solidi e le loro impronte</a:t>
              </a:r>
              <a:endParaRPr lang="it-IT" sz="2000" dirty="0">
                <a:solidFill>
                  <a:srgbClr val="002060"/>
                </a:solidFill>
              </a:endParaRPr>
            </a:p>
          </p:txBody>
        </p:sp>
        <p:sp>
          <p:nvSpPr>
            <p:cNvPr id="11" name="Ovale 4"/>
            <p:cNvSpPr/>
            <p:nvPr/>
          </p:nvSpPr>
          <p:spPr>
            <a:xfrm>
              <a:off x="557720" y="656316"/>
              <a:ext cx="1375917" cy="1323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1600" kern="12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08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egnaposto contenut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9917922"/>
              </p:ext>
            </p:extLst>
          </p:nvPr>
        </p:nvGraphicFramePr>
        <p:xfrm>
          <a:off x="251520" y="332656"/>
          <a:ext cx="864096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581128"/>
            <a:ext cx="1555922" cy="209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2139635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609" y="620688"/>
            <a:ext cx="54229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06304"/>
            <a:ext cx="2952328" cy="263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242" y="4005064"/>
            <a:ext cx="1531482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/>
        </p:nvSpPr>
        <p:spPr>
          <a:xfrm>
            <a:off x="251520" y="3789040"/>
            <a:ext cx="33843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 smtClean="0">
              <a:cs typeface="Times New Roman" panose="02020603050405020304" pitchFamily="18" charset="0"/>
            </a:endParaRPr>
          </a:p>
          <a:p>
            <a:r>
              <a:rPr lang="it-IT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Contenuti proposti</a:t>
            </a:r>
            <a:r>
              <a:rPr lang="it-IT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  <a:br>
              <a:rPr lang="it-IT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it-IT" sz="16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• </a:t>
            </a:r>
            <a:r>
              <a:rPr lang="it-IT" dirty="0">
                <a:solidFill>
                  <a:srgbClr val="002060"/>
                </a:solidFill>
                <a:cs typeface="Times New Roman" panose="02020603050405020304" pitchFamily="18" charset="0"/>
              </a:rPr>
              <a:t>racconti sulle origini della misura e della geometria</a:t>
            </a:r>
            <a:r>
              <a:rPr lang="it-IT" sz="16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it-IT" sz="16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it-IT" sz="16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•</a:t>
            </a:r>
            <a:r>
              <a:rPr lang="it-IT" dirty="0">
                <a:solidFill>
                  <a:srgbClr val="002060"/>
                </a:solidFill>
                <a:cs typeface="Times New Roman" panose="02020603050405020304" pitchFamily="18" charset="0"/>
              </a:rPr>
              <a:t> misura e confronto di grandezze (lunghezza, distanza, altezza)</a:t>
            </a:r>
            <a:br>
              <a:rPr lang="it-IT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it-IT" sz="16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•</a:t>
            </a:r>
            <a:r>
              <a:rPr lang="it-IT" sz="16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it-IT" dirty="0">
                <a:solidFill>
                  <a:srgbClr val="002060"/>
                </a:solidFill>
                <a:cs typeface="Times New Roman" panose="02020603050405020304" pitchFamily="18" charset="0"/>
              </a:rPr>
              <a:t>unità di misura </a:t>
            </a:r>
            <a:br>
              <a:rPr lang="it-IT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it-IT" sz="16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•</a:t>
            </a:r>
            <a:r>
              <a:rPr lang="it-IT" dirty="0">
                <a:solidFill>
                  <a:srgbClr val="002060"/>
                </a:solidFill>
                <a:cs typeface="Times New Roman" panose="02020603050405020304" pitchFamily="18" charset="0"/>
              </a:rPr>
              <a:t> misura contando una lunghezza (con qualche unità come passi, palmi, ecc.)</a:t>
            </a:r>
            <a:r>
              <a:rPr lang="it-IT" sz="1600" dirty="0" smtClean="0">
                <a:solidFill>
                  <a:srgbClr val="002060"/>
                </a:solidFill>
              </a:rPr>
              <a:t/>
            </a:r>
            <a:br>
              <a:rPr lang="it-IT" sz="1600" dirty="0" smtClean="0">
                <a:solidFill>
                  <a:srgbClr val="002060"/>
                </a:solidFill>
              </a:rPr>
            </a:b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81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2" grpId="1">
        <p:bldAsOne/>
      </p:bldGraphic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23526" y="188640"/>
            <a:ext cx="8712968" cy="1793167"/>
          </a:xfrm>
        </p:spPr>
        <p:txBody>
          <a:bodyPr/>
          <a:lstStyle/>
          <a:p>
            <a:pPr marL="182880" indent="0">
              <a:buNone/>
            </a:pPr>
            <a:r>
              <a:rPr lang="it-IT" b="0" dirty="0">
                <a:solidFill>
                  <a:srgbClr val="002060"/>
                </a:solidFill>
                <a:effectLst/>
              </a:rPr>
              <a:t>Quanti modi per misurare?</a:t>
            </a:r>
          </a:p>
        </p:txBody>
      </p:sp>
      <p:pic>
        <p:nvPicPr>
          <p:cNvPr id="5122" name="Picture 2" descr="Risultati immagini per il bruco misuratut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490" y="1052736"/>
            <a:ext cx="1789292" cy="224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51" y="4581128"/>
            <a:ext cx="5523525" cy="176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906192" cy="292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853930"/>
            <a:ext cx="2167039" cy="349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2499514" y="2927340"/>
            <a:ext cx="3296622" cy="2535093"/>
            <a:chOff x="557720" y="-194541"/>
            <a:chExt cx="3155055" cy="2174707"/>
          </a:xfrm>
        </p:grpSpPr>
        <p:sp>
          <p:nvSpPr>
            <p:cNvPr id="9" name="Ovale 8"/>
            <p:cNvSpPr/>
            <p:nvPr/>
          </p:nvSpPr>
          <p:spPr>
            <a:xfrm>
              <a:off x="1485488" y="-194541"/>
              <a:ext cx="2227287" cy="18722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e 4"/>
            <p:cNvSpPr/>
            <p:nvPr/>
          </p:nvSpPr>
          <p:spPr>
            <a:xfrm>
              <a:off x="557720" y="656316"/>
              <a:ext cx="1375917" cy="1323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1600" kern="12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2" name="Sottotitolo 1"/>
          <p:cNvSpPr txBox="1">
            <a:spLocks/>
          </p:cNvSpPr>
          <p:nvPr/>
        </p:nvSpPr>
        <p:spPr>
          <a:xfrm>
            <a:off x="3543082" y="3395671"/>
            <a:ext cx="2037030" cy="14291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/>
              <a:t>“Misurare è vedere quanto sono alte le cose”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6987666" y="1268760"/>
            <a:ext cx="1800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“Io misuro 10 quadretti e un pezzetto”</a:t>
            </a:r>
          </a:p>
        </p:txBody>
      </p:sp>
      <p:grpSp>
        <p:nvGrpSpPr>
          <p:cNvPr id="14" name="Gruppo 13"/>
          <p:cNvGrpSpPr/>
          <p:nvPr/>
        </p:nvGrpSpPr>
        <p:grpSpPr>
          <a:xfrm>
            <a:off x="6145166" y="869193"/>
            <a:ext cx="2642701" cy="2425763"/>
            <a:chOff x="557720" y="-269949"/>
            <a:chExt cx="3200220" cy="2250115"/>
          </a:xfrm>
        </p:grpSpPr>
        <p:sp>
          <p:nvSpPr>
            <p:cNvPr id="15" name="Ovale 14"/>
            <p:cNvSpPr/>
            <p:nvPr/>
          </p:nvSpPr>
          <p:spPr>
            <a:xfrm>
              <a:off x="1530652" y="-269949"/>
              <a:ext cx="2227288" cy="172511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6" name="Ovale 4"/>
            <p:cNvSpPr/>
            <p:nvPr/>
          </p:nvSpPr>
          <p:spPr>
            <a:xfrm>
              <a:off x="557720" y="656316"/>
              <a:ext cx="1375917" cy="1323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1600" kern="12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714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it-IT" b="0" dirty="0">
                <a:solidFill>
                  <a:srgbClr val="002060"/>
                </a:solidFill>
                <a:effectLst/>
              </a:rPr>
              <a:t>Bilance per tutti! </a:t>
            </a:r>
          </a:p>
        </p:txBody>
      </p:sp>
      <p:pic>
        <p:nvPicPr>
          <p:cNvPr id="6146" name="Picture 2" descr="Risultati immagini per la bilancia di moqu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7899">
            <a:off x="6934096" y="280049"/>
            <a:ext cx="1646260" cy="239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79752"/>
            <a:ext cx="212407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809066"/>
            <a:ext cx="3144242" cy="265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6"/>
          <p:cNvGrpSpPr/>
          <p:nvPr/>
        </p:nvGrpSpPr>
        <p:grpSpPr>
          <a:xfrm>
            <a:off x="2799765" y="1115460"/>
            <a:ext cx="3296622" cy="2535093"/>
            <a:chOff x="557720" y="-194541"/>
            <a:chExt cx="3155055" cy="2174707"/>
          </a:xfrm>
        </p:grpSpPr>
        <p:sp>
          <p:nvSpPr>
            <p:cNvPr id="8" name="Ovale 7"/>
            <p:cNvSpPr/>
            <p:nvPr/>
          </p:nvSpPr>
          <p:spPr>
            <a:xfrm>
              <a:off x="1485488" y="-194541"/>
              <a:ext cx="2227287" cy="18722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" name="Ovale 4"/>
            <p:cNvSpPr/>
            <p:nvPr/>
          </p:nvSpPr>
          <p:spPr>
            <a:xfrm>
              <a:off x="557720" y="656316"/>
              <a:ext cx="1375917" cy="1323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1600" kern="12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2" name="Sottotitolo 1"/>
          <p:cNvSpPr txBox="1">
            <a:spLocks/>
          </p:cNvSpPr>
          <p:nvPr/>
        </p:nvSpPr>
        <p:spPr>
          <a:xfrm>
            <a:off x="3846543" y="1542638"/>
            <a:ext cx="2172459" cy="1393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/>
              <a:t>“Maestra la felicità non si può misurare perché sta dentro il nostro cuore”!</a:t>
            </a:r>
            <a:endParaRPr lang="it-IT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459706"/>
            <a:ext cx="3219238" cy="300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49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2551511" y="5104744"/>
            <a:ext cx="2818505" cy="1348592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 smtClean="0"/>
              <a:t>Toccare</a:t>
            </a:r>
          </a:p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 smtClean="0"/>
              <a:t>Conoscere</a:t>
            </a:r>
          </a:p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/>
              <a:t>M</a:t>
            </a:r>
            <a:r>
              <a:rPr lang="it-IT" dirty="0" smtClean="0"/>
              <a:t>anipolare</a:t>
            </a: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107504" y="260648"/>
            <a:ext cx="8280920" cy="1793167"/>
          </a:xfrm>
        </p:spPr>
        <p:txBody>
          <a:bodyPr/>
          <a:lstStyle/>
          <a:p>
            <a:pPr marL="182880" indent="0">
              <a:buNone/>
            </a:pPr>
            <a:r>
              <a:rPr lang="it-IT" b="0" dirty="0">
                <a:solidFill>
                  <a:srgbClr val="002060"/>
                </a:solidFill>
                <a:effectLst/>
              </a:rPr>
              <a:t>Misuriamo con i regoli!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210502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82480"/>
            <a:ext cx="2598216" cy="352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722" y="1486724"/>
            <a:ext cx="3141448" cy="201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3347864" y="3754833"/>
            <a:ext cx="5199040" cy="3184753"/>
            <a:chOff x="557720" y="-447475"/>
            <a:chExt cx="4568412" cy="2427641"/>
          </a:xfrm>
        </p:grpSpPr>
        <p:sp>
          <p:nvSpPr>
            <p:cNvPr id="9" name="Ovale 8"/>
            <p:cNvSpPr/>
            <p:nvPr/>
          </p:nvSpPr>
          <p:spPr>
            <a:xfrm>
              <a:off x="2898845" y="-447475"/>
              <a:ext cx="2227287" cy="18722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e 4"/>
            <p:cNvSpPr/>
            <p:nvPr/>
          </p:nvSpPr>
          <p:spPr>
            <a:xfrm>
              <a:off x="557720" y="656316"/>
              <a:ext cx="1375917" cy="1323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1600" kern="12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4" name="Rettangolo 13"/>
          <p:cNvSpPr/>
          <p:nvPr/>
        </p:nvSpPr>
        <p:spPr>
          <a:xfrm>
            <a:off x="6199412" y="4126681"/>
            <a:ext cx="21602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 “Sono tutti colorati!”, </a:t>
            </a:r>
            <a:endParaRPr lang="it-IT" dirty="0" smtClean="0">
              <a:solidFill>
                <a:srgbClr val="002060"/>
              </a:solidFill>
            </a:endParaRPr>
          </a:p>
          <a:p>
            <a:pPr algn="ctr"/>
            <a:r>
              <a:rPr lang="it-IT" dirty="0" smtClean="0">
                <a:solidFill>
                  <a:srgbClr val="002060"/>
                </a:solidFill>
              </a:rPr>
              <a:t>“</a:t>
            </a:r>
            <a:r>
              <a:rPr lang="it-IT" dirty="0">
                <a:solidFill>
                  <a:srgbClr val="002060"/>
                </a:solidFill>
              </a:rPr>
              <a:t>Ma non sono tutti uguali!”, </a:t>
            </a:r>
            <a:endParaRPr lang="it-IT" dirty="0" smtClean="0">
              <a:solidFill>
                <a:srgbClr val="002060"/>
              </a:solidFill>
            </a:endParaRPr>
          </a:p>
          <a:p>
            <a:pPr algn="ctr"/>
            <a:r>
              <a:rPr lang="it-IT" dirty="0" smtClean="0">
                <a:solidFill>
                  <a:srgbClr val="002060"/>
                </a:solidFill>
              </a:rPr>
              <a:t>“</a:t>
            </a:r>
            <a:r>
              <a:rPr lang="it-IT" dirty="0">
                <a:solidFill>
                  <a:srgbClr val="002060"/>
                </a:solidFill>
              </a:rPr>
              <a:t>Sono di varia lunghezza”.</a:t>
            </a:r>
          </a:p>
        </p:txBody>
      </p:sp>
    </p:spTree>
    <p:extLst>
      <p:ext uri="{BB962C8B-B14F-4D97-AF65-F5344CB8AC3E}">
        <p14:creationId xmlns:p14="http://schemas.microsoft.com/office/powerpoint/2010/main" val="10456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55" y="879057"/>
            <a:ext cx="1919616" cy="269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74882"/>
            <a:ext cx="1622872" cy="272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070" y="3854843"/>
            <a:ext cx="3859471" cy="266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47" y="3854843"/>
            <a:ext cx="2243403" cy="266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049" y="895492"/>
            <a:ext cx="4141491" cy="269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3647" y="116632"/>
            <a:ext cx="6137147" cy="605479"/>
          </a:xfrm>
        </p:spPr>
        <p:txBody>
          <a:bodyPr/>
          <a:lstStyle/>
          <a:p>
            <a:r>
              <a:rPr lang="it-IT" b="1" dirty="0" smtClean="0">
                <a:solidFill>
                  <a:srgbClr val="002060"/>
                </a:solidFill>
              </a:rPr>
              <a:t>L’essenza del lavoro fatto in classe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94469"/>
            <a:ext cx="1945989" cy="292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89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1263">
            <a:off x="263534" y="823928"/>
            <a:ext cx="1853817" cy="230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323528" y="332656"/>
            <a:ext cx="6717130" cy="882119"/>
          </a:xfrm>
        </p:spPr>
        <p:txBody>
          <a:bodyPr/>
          <a:lstStyle/>
          <a:p>
            <a:r>
              <a:rPr lang="it-IT" b="1" dirty="0" smtClean="0">
                <a:solidFill>
                  <a:srgbClr val="002060"/>
                </a:solidFill>
              </a:rPr>
              <a:t>Il percorso dei bambini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5" name="Figura a mano libera 4"/>
          <p:cNvSpPr/>
          <p:nvPr/>
        </p:nvSpPr>
        <p:spPr>
          <a:xfrm>
            <a:off x="2483768" y="980728"/>
            <a:ext cx="4032448" cy="2808312"/>
          </a:xfrm>
          <a:custGeom>
            <a:avLst/>
            <a:gdLst>
              <a:gd name="connsiteX0" fmla="*/ 0 w 3348990"/>
              <a:gd name="connsiteY0" fmla="*/ 0 h 1046559"/>
              <a:gd name="connsiteX1" fmla="*/ 3348990 w 3348990"/>
              <a:gd name="connsiteY1" fmla="*/ 0 h 1046559"/>
              <a:gd name="connsiteX2" fmla="*/ 3348990 w 3348990"/>
              <a:gd name="connsiteY2" fmla="*/ 1046559 h 1046559"/>
              <a:gd name="connsiteX3" fmla="*/ 0 w 3348990"/>
              <a:gd name="connsiteY3" fmla="*/ 1046559 h 1046559"/>
              <a:gd name="connsiteX4" fmla="*/ 0 w 3348990"/>
              <a:gd name="connsiteY4" fmla="*/ 0 h 1046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8990" h="1046559">
                <a:moveTo>
                  <a:pt x="0" y="0"/>
                </a:moveTo>
                <a:lnTo>
                  <a:pt x="3348990" y="0"/>
                </a:lnTo>
                <a:lnTo>
                  <a:pt x="3348990" y="1046559"/>
                </a:lnTo>
                <a:lnTo>
                  <a:pt x="0" y="1046559"/>
                </a:lnTo>
                <a:lnTo>
                  <a:pt x="0" y="0"/>
                </a:lnTo>
                <a:close/>
              </a:path>
            </a:pathLst>
          </a:custGeom>
          <a:ln w="19050"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0000" tIns="190500" rIns="190500" bIns="190500" numCol="1" spcCol="1270" anchor="ctr" anchorCtr="0">
            <a:no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La ricchezza e varietà delle attività hanno suscitato nei bambini lo spirito adatto per avvicinarli alla disciplina </a:t>
            </a:r>
            <a:r>
              <a:rPr lang="it-IT" dirty="0" smtClean="0">
                <a:solidFill>
                  <a:srgbClr val="002060"/>
                </a:solidFill>
              </a:rPr>
              <a:t>matematica.</a:t>
            </a:r>
          </a:p>
          <a:p>
            <a:pPr algn="ctr"/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>
                <a:solidFill>
                  <a:srgbClr val="002060"/>
                </a:solidFill>
              </a:rPr>
              <a:t>I</a:t>
            </a:r>
            <a:r>
              <a:rPr lang="it-IT" dirty="0" smtClean="0">
                <a:solidFill>
                  <a:srgbClr val="002060"/>
                </a:solidFill>
              </a:rPr>
              <a:t>n </a:t>
            </a:r>
            <a:r>
              <a:rPr lang="it-IT" dirty="0">
                <a:solidFill>
                  <a:srgbClr val="002060"/>
                </a:solidFill>
              </a:rPr>
              <a:t>particolare l’utilizzo della lettura di racconti, lo svolgimento di giochi, le attività manipolative e la costruzione di solidi hanno reso i concetti matematici profondamente umani.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43" y="4268504"/>
            <a:ext cx="2916726" cy="235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Diagramma 8"/>
          <p:cNvGraphicFramePr/>
          <p:nvPr>
            <p:extLst>
              <p:ext uri="{D42A27DB-BD31-4B8C-83A1-F6EECF244321}">
                <p14:modId xmlns:p14="http://schemas.microsoft.com/office/powerpoint/2010/main" val="4147327887"/>
              </p:ext>
            </p:extLst>
          </p:nvPr>
        </p:nvGraphicFramePr>
        <p:xfrm>
          <a:off x="0" y="2679921"/>
          <a:ext cx="2088232" cy="1773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566666"/>
            <a:ext cx="1946376" cy="300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uppo 11"/>
          <p:cNvGrpSpPr/>
          <p:nvPr/>
        </p:nvGrpSpPr>
        <p:grpSpPr>
          <a:xfrm>
            <a:off x="7263792" y="1498139"/>
            <a:ext cx="1773490" cy="1773490"/>
            <a:chOff x="157371" y="0"/>
            <a:chExt cx="1773490" cy="1773490"/>
          </a:xfrm>
        </p:grpSpPr>
        <p:sp>
          <p:nvSpPr>
            <p:cNvPr id="13" name="Ovale 12"/>
            <p:cNvSpPr/>
            <p:nvPr/>
          </p:nvSpPr>
          <p:spPr>
            <a:xfrm>
              <a:off x="157371" y="0"/>
              <a:ext cx="1773490" cy="177349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4" name="Ovale 4"/>
            <p:cNvSpPr/>
            <p:nvPr/>
          </p:nvSpPr>
          <p:spPr>
            <a:xfrm>
              <a:off x="417093" y="259722"/>
              <a:ext cx="1254046" cy="12540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400" kern="1200" dirty="0" smtClean="0"/>
                <a:t>I numeri e il contare hanno fatto da sfondo a tutte le attività. </a:t>
              </a:r>
              <a:endParaRPr lang="it-IT" sz="1400" kern="1200" dirty="0"/>
            </a:p>
          </p:txBody>
        </p:sp>
      </p:grpSp>
      <p:pic>
        <p:nvPicPr>
          <p:cNvPr id="1028" name="Picture 4" descr="C:\Users\Giorgia\Downloads\20190313_115036(0)_censore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221088"/>
            <a:ext cx="3134618" cy="23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237" y="548680"/>
            <a:ext cx="1091045" cy="114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54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77157" y="2250162"/>
            <a:ext cx="8964489" cy="440398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2060"/>
                </a:solidFill>
              </a:rPr>
              <a:t>G</a:t>
            </a:r>
            <a:r>
              <a:rPr lang="it-IT" dirty="0" smtClean="0">
                <a:solidFill>
                  <a:srgbClr val="002060"/>
                </a:solidFill>
              </a:rPr>
              <a:t>li </a:t>
            </a:r>
            <a:r>
              <a:rPr lang="it-IT" dirty="0">
                <a:solidFill>
                  <a:srgbClr val="002060"/>
                </a:solidFill>
              </a:rPr>
              <a:t>albi illustrati a carattere matematico </a:t>
            </a:r>
            <a:r>
              <a:rPr lang="it-IT" dirty="0" smtClean="0">
                <a:solidFill>
                  <a:srgbClr val="002060"/>
                </a:solidFill>
              </a:rPr>
              <a:t>influenzano </a:t>
            </a:r>
            <a:r>
              <a:rPr lang="it-IT" dirty="0">
                <a:solidFill>
                  <a:srgbClr val="002060"/>
                </a:solidFill>
              </a:rPr>
              <a:t>il processo di insegnamento e di apprendimento in bambini così </a:t>
            </a:r>
            <a:r>
              <a:rPr lang="it-IT" dirty="0" smtClean="0">
                <a:solidFill>
                  <a:srgbClr val="002060"/>
                </a:solidFill>
              </a:rPr>
              <a:t>piccoli</a:t>
            </a:r>
            <a:endParaRPr lang="it-IT" dirty="0">
              <a:solidFill>
                <a:srgbClr val="002060"/>
              </a:solidFill>
            </a:endParaRPr>
          </a:p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2060"/>
                </a:solidFill>
              </a:rPr>
              <a:t>Le esperienze diventano situazioni matematiche se si propongono approcci diversi ancorati al vissuto, anche adottando strategie didattiche </a:t>
            </a:r>
            <a:r>
              <a:rPr lang="it-IT" dirty="0" smtClean="0">
                <a:solidFill>
                  <a:srgbClr val="002060"/>
                </a:solidFill>
              </a:rPr>
              <a:t>varie</a:t>
            </a:r>
          </a:p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2060"/>
                </a:solidFill>
              </a:rPr>
              <a:t>Attività </a:t>
            </a:r>
            <a:r>
              <a:rPr lang="it-IT" dirty="0">
                <a:solidFill>
                  <a:srgbClr val="002060"/>
                </a:solidFill>
              </a:rPr>
              <a:t>propedeutiche al contare, alle forme geometriche e alla misura, utilizzando la conversazione matematica </a:t>
            </a:r>
            <a:r>
              <a:rPr lang="it-IT" dirty="0" smtClean="0">
                <a:solidFill>
                  <a:srgbClr val="002060"/>
                </a:solidFill>
              </a:rPr>
              <a:t>che accompagna </a:t>
            </a:r>
            <a:r>
              <a:rPr lang="it-IT" dirty="0">
                <a:solidFill>
                  <a:srgbClr val="002060"/>
                </a:solidFill>
              </a:rPr>
              <a:t>costantemente l'apprendimento </a:t>
            </a:r>
            <a:endParaRPr lang="it-IT" dirty="0" smtClean="0">
              <a:solidFill>
                <a:srgbClr val="002060"/>
              </a:solidFill>
            </a:endParaRPr>
          </a:p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2060"/>
                </a:solidFill>
              </a:rPr>
              <a:t>Approccio </a:t>
            </a:r>
            <a:r>
              <a:rPr lang="it-IT" dirty="0">
                <a:solidFill>
                  <a:srgbClr val="002060"/>
                </a:solidFill>
              </a:rPr>
              <a:t>alla matematica come un'esperienza ancorata al vissuto che coinvolge la mente e il corpo, potenziando, per renderlo significativo, l'incontro con i numeri, le forme e i concetti primordiali della </a:t>
            </a:r>
            <a:r>
              <a:rPr lang="it-IT" dirty="0" smtClean="0">
                <a:solidFill>
                  <a:srgbClr val="002060"/>
                </a:solidFill>
              </a:rPr>
              <a:t>matematica</a:t>
            </a:r>
          </a:p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2060"/>
                </a:solidFill>
              </a:rPr>
              <a:t>Incontro </a:t>
            </a:r>
            <a:r>
              <a:rPr lang="it-IT" dirty="0">
                <a:solidFill>
                  <a:srgbClr val="002060"/>
                </a:solidFill>
              </a:rPr>
              <a:t>con i numeri e le forme prima dell'apprendimento della scrittura</a:t>
            </a:r>
            <a:endParaRPr lang="it-IT" dirty="0" smtClean="0">
              <a:solidFill>
                <a:srgbClr val="002060"/>
              </a:solidFill>
            </a:endParaRPr>
          </a:p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it-IT" b="0" dirty="0" smtClean="0">
                <a:solidFill>
                  <a:srgbClr val="002060"/>
                </a:solidFill>
                <a:effectLst/>
              </a:rPr>
              <a:t>Matematica nella scuola dell’Infanzia</a:t>
            </a:r>
            <a:endParaRPr lang="it-IT" b="0" dirty="0">
              <a:solidFill>
                <a:srgbClr val="002060"/>
              </a:solidFill>
              <a:effectLst/>
            </a:endParaRPr>
          </a:p>
        </p:txBody>
      </p:sp>
      <p:sp>
        <p:nvSpPr>
          <p:cNvPr id="4" name="Ovale 3"/>
          <p:cNvSpPr/>
          <p:nvPr/>
        </p:nvSpPr>
        <p:spPr>
          <a:xfrm>
            <a:off x="6921005" y="188640"/>
            <a:ext cx="2088232" cy="206152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5" name="Rettangolo 4"/>
          <p:cNvSpPr/>
          <p:nvPr/>
        </p:nvSpPr>
        <p:spPr>
          <a:xfrm>
            <a:off x="7078419" y="434571"/>
            <a:ext cx="17734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La matematica è amica di tutti, anche di quelli che non sono amici suoi. </a:t>
            </a:r>
            <a:r>
              <a:rPr lang="it-IT" sz="1600" dirty="0" smtClean="0"/>
              <a:t>(Cerasoli 2016)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39235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683568" y="2420888"/>
            <a:ext cx="7560839" cy="3513777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2060"/>
                </a:solidFill>
              </a:rPr>
              <a:t>Sfruttare la </a:t>
            </a:r>
            <a:r>
              <a:rPr lang="it-IT" dirty="0">
                <a:solidFill>
                  <a:srgbClr val="002060"/>
                </a:solidFill>
              </a:rPr>
              <a:t>forza latente che i bambini esprimono nella narrazione, nei racconti e nell’esperienza di mimesis</a:t>
            </a:r>
            <a:r>
              <a:rPr lang="it-IT" dirty="0" smtClean="0">
                <a:solidFill>
                  <a:srgbClr val="002060"/>
                </a:solidFill>
              </a:rPr>
              <a:t>, coinvolgente </a:t>
            </a:r>
            <a:r>
              <a:rPr lang="it-IT" dirty="0">
                <a:solidFill>
                  <a:srgbClr val="002060"/>
                </a:solidFill>
              </a:rPr>
              <a:t>sia la mente che il corpo, può aiutare l’alunno ad interiorizzare, a livello più profondo, i concetti aritmetici e </a:t>
            </a:r>
            <a:r>
              <a:rPr lang="it-IT" dirty="0" smtClean="0">
                <a:solidFill>
                  <a:srgbClr val="002060"/>
                </a:solidFill>
              </a:rPr>
              <a:t>geometrici.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2060"/>
                </a:solidFill>
              </a:rPr>
              <a:t>Esperienza </a:t>
            </a:r>
            <a:r>
              <a:rPr lang="it-IT" dirty="0">
                <a:solidFill>
                  <a:srgbClr val="002060"/>
                </a:solidFill>
              </a:rPr>
              <a:t>matematica attraverso la conversazione, la manipolazione di materiali diversi e modelli concreti, la mimesis, il movimento, la narrazione di storie matematiche, il gioco e il </a:t>
            </a:r>
            <a:r>
              <a:rPr lang="it-IT" dirty="0" smtClean="0">
                <a:solidFill>
                  <a:srgbClr val="002060"/>
                </a:solidFill>
              </a:rPr>
              <a:t>disegno. 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2060"/>
                </a:solidFill>
              </a:rPr>
              <a:t>Sfruttare la precocità </a:t>
            </a:r>
            <a:r>
              <a:rPr lang="it-IT" dirty="0">
                <a:solidFill>
                  <a:srgbClr val="002060"/>
                </a:solidFill>
              </a:rPr>
              <a:t>dell'intelligenza </a:t>
            </a:r>
            <a:r>
              <a:rPr lang="it-IT" dirty="0" smtClean="0">
                <a:solidFill>
                  <a:srgbClr val="002060"/>
                </a:solidFill>
              </a:rPr>
              <a:t>matematica proponendo </a:t>
            </a:r>
            <a:r>
              <a:rPr lang="it-IT" dirty="0">
                <a:solidFill>
                  <a:srgbClr val="002060"/>
                </a:solidFill>
              </a:rPr>
              <a:t>un'iniziazione </a:t>
            </a:r>
            <a:r>
              <a:rPr lang="it-IT" dirty="0" smtClean="0">
                <a:solidFill>
                  <a:srgbClr val="002060"/>
                </a:solidFill>
              </a:rPr>
              <a:t>matematica. </a:t>
            </a:r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899592" y="476672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it-IT" sz="4800" dirty="0" smtClean="0">
                <a:solidFill>
                  <a:srgbClr val="002060"/>
                </a:solidFill>
                <a:effectLst/>
              </a:rPr>
              <a:t>Matematica nella scuola dell’infanzia</a:t>
            </a:r>
            <a:endParaRPr lang="it-IT" sz="48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8107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67544" y="260648"/>
            <a:ext cx="5637010" cy="504056"/>
          </a:xfrm>
        </p:spPr>
        <p:txBody>
          <a:bodyPr/>
          <a:lstStyle/>
          <a:p>
            <a:r>
              <a:rPr lang="it-IT" b="1" dirty="0" smtClean="0">
                <a:solidFill>
                  <a:srgbClr val="002060"/>
                </a:solidFill>
              </a:rPr>
              <a:t>Un bilancio dell’intervento didattico</a:t>
            </a:r>
            <a:endParaRPr lang="it-IT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025923068"/>
              </p:ext>
            </p:extLst>
          </p:nvPr>
        </p:nvGraphicFramePr>
        <p:xfrm>
          <a:off x="1043608" y="764704"/>
          <a:ext cx="6400800" cy="3547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ttangolo 4"/>
          <p:cNvSpPr/>
          <p:nvPr/>
        </p:nvSpPr>
        <p:spPr>
          <a:xfrm>
            <a:off x="251520" y="4149080"/>
            <a:ext cx="87129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it-IT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Offrire ai bambini una concezione umanistica della matematica, come formazione e cultura, e cioè come </a:t>
            </a:r>
            <a:r>
              <a:rPr lang="it-IT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paideia</a:t>
            </a:r>
            <a:r>
              <a:rPr lang="it-IT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, si è rivelata una proposta culturale vincente, che ha permesso di esperire la sorprendente potenza formativa della disciplina. </a:t>
            </a:r>
          </a:p>
          <a:p>
            <a:pPr algn="just"/>
            <a:endParaRPr lang="it-IT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it-IT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È importante </a:t>
            </a:r>
            <a:r>
              <a:rPr lang="it-IT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trasmettere una visione umanistica della matematica</a:t>
            </a:r>
            <a:r>
              <a:rPr lang="it-IT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, combinando contenuti matematici e situazioni di vita significative.</a:t>
            </a:r>
            <a:endParaRPr lang="it-IT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89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323528" y="1124744"/>
            <a:ext cx="8568951" cy="4304769"/>
          </a:xfrm>
        </p:spPr>
        <p:txBody>
          <a:bodyPr/>
          <a:lstStyle/>
          <a:p>
            <a:pPr marL="182880" indent="0" algn="ctr">
              <a:buNone/>
            </a:pPr>
            <a:r>
              <a:rPr lang="it-IT" b="0" dirty="0" smtClean="0">
                <a:solidFill>
                  <a:srgbClr val="002060"/>
                </a:solidFill>
                <a:effectLst/>
              </a:rPr>
              <a:t>La </a:t>
            </a:r>
            <a:r>
              <a:rPr lang="it-IT" b="0" dirty="0">
                <a:solidFill>
                  <a:srgbClr val="002060"/>
                </a:solidFill>
                <a:effectLst/>
              </a:rPr>
              <a:t>matematica può diventare </a:t>
            </a:r>
            <a:r>
              <a:rPr lang="it-IT" b="0" i="1" dirty="0">
                <a:solidFill>
                  <a:srgbClr val="002060"/>
                </a:solidFill>
                <a:effectLst/>
              </a:rPr>
              <a:t>“come il dolce dopo cena”</a:t>
            </a:r>
            <a:r>
              <a:rPr lang="it-IT" b="0" dirty="0">
                <a:solidFill>
                  <a:srgbClr val="002060"/>
                </a:solidFill>
                <a:effectLst/>
              </a:rPr>
              <a:t>: parola di Laura </a:t>
            </a:r>
            <a:r>
              <a:rPr lang="it-IT" b="0" dirty="0" smtClean="0">
                <a:solidFill>
                  <a:srgbClr val="002060"/>
                </a:solidFill>
                <a:effectLst/>
              </a:rPr>
              <a:t>Overdeck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191">
            <a:off x="7164288" y="4365104"/>
            <a:ext cx="1584176" cy="223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0606">
            <a:off x="309633" y="4186184"/>
            <a:ext cx="1955985" cy="241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56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8712968" cy="1793167"/>
          </a:xfrm>
        </p:spPr>
        <p:txBody>
          <a:bodyPr/>
          <a:lstStyle/>
          <a:p>
            <a:pPr marL="182880" indent="0">
              <a:buNone/>
            </a:pPr>
            <a:r>
              <a:rPr lang="it-IT" b="0" dirty="0" smtClean="0">
                <a:solidFill>
                  <a:srgbClr val="002060"/>
                </a:solidFill>
                <a:effectLst/>
              </a:rPr>
              <a:t>Grazie per l’attenzione!</a:t>
            </a:r>
            <a:endParaRPr lang="it-IT" b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4100" name="Picture 4" descr="Risultati immagini per la matematica può diventare “come il dolce dopo cena”: parola di Laura Overdeck,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3"/>
            <a:ext cx="6300700" cy="420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73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916832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it-IT" sz="2000" b="0" dirty="0" smtClean="0">
                <a:solidFill>
                  <a:srgbClr val="002060"/>
                </a:solidFill>
                <a:effectLst/>
              </a:rPr>
              <a:t>Laboratorio di Matematica perla formazione primaria</a:t>
            </a:r>
            <a:br>
              <a:rPr lang="it-IT" sz="2000" b="0" dirty="0" smtClean="0">
                <a:solidFill>
                  <a:srgbClr val="002060"/>
                </a:solidFill>
                <a:effectLst/>
              </a:rPr>
            </a:br>
            <a:r>
              <a:rPr lang="it-IT" sz="2000" b="0" dirty="0" smtClean="0">
                <a:solidFill>
                  <a:srgbClr val="002060"/>
                </a:solidFill>
                <a:effectLst/>
              </a:rPr>
              <a:t>Dipartimento di Scienze della Formazione Primaria</a:t>
            </a:r>
            <a:br>
              <a:rPr lang="it-IT" sz="2000" b="0" dirty="0" smtClean="0">
                <a:solidFill>
                  <a:srgbClr val="002060"/>
                </a:solidFill>
                <a:effectLst/>
              </a:rPr>
            </a:br>
            <a:r>
              <a:rPr lang="it-IT" sz="2000" b="0" dirty="0" smtClean="0">
                <a:solidFill>
                  <a:srgbClr val="002060"/>
                </a:solidFill>
                <a:effectLst/>
              </a:rPr>
              <a:t>Università Roma Tre</a:t>
            </a:r>
            <a:endParaRPr lang="it-IT" sz="2000" b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2052" name="Picture 4" descr="Risultati immagini per logo matematica per la formazione prima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254" y="425195"/>
            <a:ext cx="3600400" cy="138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1976980" cy="1405301"/>
          </a:xfrm>
          <a:prstGeom prst="rect">
            <a:avLst/>
          </a:prstGeom>
        </p:spPr>
      </p:pic>
      <p:pic>
        <p:nvPicPr>
          <p:cNvPr id="2054" name="Picture 6" descr="Risultati immagini per logo anfom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654" y="3931798"/>
            <a:ext cx="2863129" cy="161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isultati immagini per logo anfomano co funded by th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654" y="5542308"/>
            <a:ext cx="2863129" cy="62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isultati immagini per logo tokal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17" y="3931798"/>
            <a:ext cx="3023365" cy="223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09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478571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it-IT" sz="2400" u="sng" dirty="0" smtClean="0">
                <a:solidFill>
                  <a:srgbClr val="002060"/>
                </a:solidFill>
              </a:rPr>
              <a:t>Metodologie didattiche</a:t>
            </a:r>
          </a:p>
          <a:p>
            <a:pPr marL="45720" indent="0" algn="ctr">
              <a:buNone/>
            </a:pPr>
            <a:endParaRPr lang="it-IT" sz="2400" u="sng" dirty="0" smtClean="0">
              <a:solidFill>
                <a:srgbClr val="002060"/>
              </a:solidFill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sz="2000" dirty="0" smtClean="0">
                <a:solidFill>
                  <a:srgbClr val="002060"/>
                </a:solidFill>
              </a:rPr>
              <a:t>Albi illustrati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sz="2000" dirty="0" smtClean="0">
                <a:solidFill>
                  <a:srgbClr val="002060"/>
                </a:solidFill>
              </a:rPr>
              <a:t>Conversazione matematica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sz="2000" dirty="0" smtClean="0">
                <a:solidFill>
                  <a:srgbClr val="002060"/>
                </a:solidFill>
              </a:rPr>
              <a:t>Racconti e filastrocche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sz="2000" dirty="0" smtClean="0">
                <a:solidFill>
                  <a:srgbClr val="002060"/>
                </a:solidFill>
              </a:rPr>
              <a:t>Disegno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sz="2000" dirty="0" smtClean="0">
                <a:solidFill>
                  <a:srgbClr val="002060"/>
                </a:solidFill>
              </a:rPr>
              <a:t>Gioco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sz="2000" dirty="0" smtClean="0">
                <a:solidFill>
                  <a:srgbClr val="002060"/>
                </a:solidFill>
              </a:rPr>
              <a:t>Mimesis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sz="2000" dirty="0" smtClean="0">
                <a:solidFill>
                  <a:srgbClr val="002060"/>
                </a:solidFill>
              </a:rPr>
              <a:t>Lavori individuali, in piccolo e grande gruppo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sz="2000" dirty="0" smtClean="0">
                <a:solidFill>
                  <a:srgbClr val="002060"/>
                </a:solidFill>
              </a:rPr>
              <a:t>Materiali e oggetti fisici: costruzioni, marchette e aste della Montessori, forme logiche e regoli</a:t>
            </a:r>
          </a:p>
          <a:p>
            <a:pPr algn="ctr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it-IT" sz="2400" dirty="0" smtClean="0">
              <a:solidFill>
                <a:srgbClr val="002060"/>
              </a:solidFill>
            </a:endParaRPr>
          </a:p>
          <a:p>
            <a:pPr algn="ctr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it-IT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044" y="1484784"/>
            <a:ext cx="1871031" cy="292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31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251520" y="332657"/>
            <a:ext cx="8496943" cy="734143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002060"/>
                </a:solidFill>
              </a:rPr>
              <a:t>Una ricognizione della matematica negli albi illustrati</a:t>
            </a:r>
          </a:p>
        </p:txBody>
      </p:sp>
      <p:graphicFrame>
        <p:nvGraphicFramePr>
          <p:cNvPr id="9" name="Diagramma 8"/>
          <p:cNvGraphicFramePr/>
          <p:nvPr>
            <p:extLst>
              <p:ext uri="{D42A27DB-BD31-4B8C-83A1-F6EECF244321}">
                <p14:modId xmlns:p14="http://schemas.microsoft.com/office/powerpoint/2010/main" val="1665482790"/>
              </p:ext>
            </p:extLst>
          </p:nvPr>
        </p:nvGraphicFramePr>
        <p:xfrm>
          <a:off x="-612576" y="1412776"/>
          <a:ext cx="540060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ma 9"/>
          <p:cNvGraphicFramePr/>
          <p:nvPr>
            <p:extLst>
              <p:ext uri="{D42A27DB-BD31-4B8C-83A1-F6EECF244321}">
                <p14:modId xmlns:p14="http://schemas.microsoft.com/office/powerpoint/2010/main" val="494425268"/>
              </p:ext>
            </p:extLst>
          </p:nvPr>
        </p:nvGraphicFramePr>
        <p:xfrm>
          <a:off x="4283968" y="1412776"/>
          <a:ext cx="475252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69878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Graphic spid="9" grpId="0">
        <p:bldAsOne/>
      </p:bldGraphic>
      <p:bldGraphic spid="10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307975" y="1124744"/>
            <a:ext cx="8296473" cy="4089840"/>
          </a:xfrm>
        </p:spPr>
        <p:txBody>
          <a:bodyPr>
            <a:normAutofit fontScale="92500"/>
          </a:bodyPr>
          <a:lstStyle/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it-IT" dirty="0" smtClean="0"/>
          </a:p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/>
              <a:t>l</a:t>
            </a:r>
            <a:r>
              <a:rPr lang="it-IT" dirty="0" smtClean="0"/>
              <a:t>a lettura è un gioco che stimola l’immaginazione e la creatività</a:t>
            </a:r>
          </a:p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 smtClean="0"/>
              <a:t>ha un linguaggio universale</a:t>
            </a:r>
          </a:p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/>
              <a:t>s</a:t>
            </a:r>
            <a:r>
              <a:rPr lang="it-IT" dirty="0" smtClean="0"/>
              <a:t>ollecita la curiosità dei bambini</a:t>
            </a:r>
          </a:p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 smtClean="0"/>
              <a:t>è </a:t>
            </a:r>
            <a:r>
              <a:rPr lang="it-IT" dirty="0"/>
              <a:t>la chiave per comunicare efficacemente con i </a:t>
            </a:r>
            <a:r>
              <a:rPr lang="it-IT" dirty="0" smtClean="0"/>
              <a:t>bambini</a:t>
            </a:r>
          </a:p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 smtClean="0"/>
              <a:t>ottimo</a:t>
            </a:r>
            <a:r>
              <a:rPr lang="it-IT" dirty="0"/>
              <a:t> strumento di intrattenimento </a:t>
            </a:r>
            <a:r>
              <a:rPr lang="it-IT" dirty="0" smtClean="0"/>
              <a:t>per stimolare i diversi </a:t>
            </a:r>
            <a:r>
              <a:rPr lang="it-IT" dirty="0"/>
              <a:t>sensi del </a:t>
            </a:r>
            <a:r>
              <a:rPr lang="it-IT" dirty="0" smtClean="0"/>
              <a:t>bambino (come </a:t>
            </a:r>
            <a:r>
              <a:rPr lang="it-IT" dirty="0"/>
              <a:t>nel caso dei libri tattili e di tutti quei libri che integrano l’aspetto verbale a quello </a:t>
            </a:r>
            <a:r>
              <a:rPr lang="it-IT" dirty="0" smtClean="0"/>
              <a:t>percettivo)</a:t>
            </a:r>
          </a:p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/>
              <a:t>i</a:t>
            </a:r>
            <a:r>
              <a:rPr lang="it-IT" dirty="0" smtClean="0"/>
              <a:t>ntreccio parola e immagine</a:t>
            </a:r>
          </a:p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/>
              <a:t>l</a:t>
            </a:r>
            <a:r>
              <a:rPr lang="it-IT" dirty="0" smtClean="0"/>
              <a:t>e </a:t>
            </a:r>
            <a:r>
              <a:rPr lang="it-IT" dirty="0"/>
              <a:t>illustrazioni riescono a definire anche ciò che sfugge alle parole</a:t>
            </a:r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8568952" cy="1793167"/>
          </a:xfrm>
        </p:spPr>
        <p:txBody>
          <a:bodyPr/>
          <a:lstStyle/>
          <a:p>
            <a:pPr marL="182880" indent="0">
              <a:buNone/>
            </a:pPr>
            <a:r>
              <a:rPr lang="it-IT" b="0" dirty="0" smtClean="0">
                <a:solidFill>
                  <a:srgbClr val="002060"/>
                </a:solidFill>
                <a:effectLst/>
              </a:rPr>
              <a:t>Letteratura per l’infanzia</a:t>
            </a:r>
            <a:endParaRPr lang="it-IT" b="0" dirty="0">
              <a:solidFill>
                <a:srgbClr val="002060"/>
              </a:solidFill>
              <a:effectLst/>
            </a:endParaRPr>
          </a:p>
        </p:txBody>
      </p:sp>
      <p:sp>
        <p:nvSpPr>
          <p:cNvPr id="4" name="AutoShape 2" descr="Risultati immagini per letteratura per l'infanzia e bambin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928780"/>
            <a:ext cx="3029322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61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94233" y="332656"/>
            <a:ext cx="82085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Gli albi illustrati per apprendere</a:t>
            </a:r>
            <a:endParaRPr lang="it-IT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8" name="Diagramma 7"/>
          <p:cNvGraphicFramePr/>
          <p:nvPr>
            <p:extLst>
              <p:ext uri="{D42A27DB-BD31-4B8C-83A1-F6EECF244321}">
                <p14:modId xmlns:p14="http://schemas.microsoft.com/office/powerpoint/2010/main" val="358951844"/>
              </p:ext>
            </p:extLst>
          </p:nvPr>
        </p:nvGraphicFramePr>
        <p:xfrm>
          <a:off x="-1332656" y="821050"/>
          <a:ext cx="7740352" cy="5607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2352585636"/>
              </p:ext>
            </p:extLst>
          </p:nvPr>
        </p:nvGraphicFramePr>
        <p:xfrm>
          <a:off x="6012160" y="980728"/>
          <a:ext cx="2903240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Ovale 9"/>
          <p:cNvSpPr/>
          <p:nvPr/>
        </p:nvSpPr>
        <p:spPr>
          <a:xfrm>
            <a:off x="5292080" y="4221088"/>
            <a:ext cx="2088232" cy="208823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pPr algn="ctr"/>
            <a:r>
              <a:rPr lang="it-IT" sz="1600" dirty="0">
                <a:solidFill>
                  <a:srgbClr val="002060"/>
                </a:solidFill>
              </a:rPr>
              <a:t>Gli albi illustrati</a:t>
            </a:r>
            <a:r>
              <a:rPr lang="it-IT" sz="1600" dirty="0" smtClean="0">
                <a:solidFill>
                  <a:srgbClr val="002060"/>
                </a:solidFill>
              </a:rPr>
              <a:t> restituiscono la matematica alla cultura.</a:t>
            </a:r>
            <a:endParaRPr lang="it-IT" sz="1600" dirty="0">
              <a:solidFill>
                <a:srgbClr val="00206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745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8" grpId="0">
        <p:bldAsOne/>
      </p:bldGraphic>
      <p:bldGraphic spid="3" grpId="0">
        <p:bldAsOne/>
      </p:bldGraphic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95536" y="476672"/>
            <a:ext cx="8352928" cy="4966299"/>
          </a:xfrm>
        </p:spPr>
        <p:txBody>
          <a:bodyPr numCol="2">
            <a:normAutofit/>
          </a:bodyPr>
          <a:lstStyle/>
          <a:p>
            <a:pPr algn="ctr"/>
            <a:r>
              <a:rPr lang="it-IT" sz="2800" b="1" dirty="0" smtClean="0">
                <a:solidFill>
                  <a:srgbClr val="002060"/>
                </a:solidFill>
              </a:rPr>
              <a:t>Il catalogo</a:t>
            </a:r>
          </a:p>
          <a:p>
            <a:pPr algn="l"/>
            <a:r>
              <a:rPr lang="it-IT" dirty="0" smtClean="0">
                <a:solidFill>
                  <a:srgbClr val="002060"/>
                </a:solidFill>
              </a:rPr>
              <a:t>Titolo</a:t>
            </a:r>
          </a:p>
          <a:p>
            <a:pPr algn="l"/>
            <a:r>
              <a:rPr lang="it-IT" dirty="0" smtClean="0">
                <a:solidFill>
                  <a:srgbClr val="002060"/>
                </a:solidFill>
              </a:rPr>
              <a:t>Autore </a:t>
            </a:r>
            <a:r>
              <a:rPr lang="it-IT" dirty="0">
                <a:solidFill>
                  <a:srgbClr val="002060"/>
                </a:solidFill>
              </a:rPr>
              <a:t>e </a:t>
            </a:r>
            <a:r>
              <a:rPr lang="it-IT" dirty="0" smtClean="0">
                <a:solidFill>
                  <a:srgbClr val="002060"/>
                </a:solidFill>
              </a:rPr>
              <a:t>illustratore </a:t>
            </a:r>
          </a:p>
          <a:p>
            <a:pPr algn="l"/>
            <a:r>
              <a:rPr lang="it-IT" dirty="0" smtClean="0">
                <a:solidFill>
                  <a:srgbClr val="002060"/>
                </a:solidFill>
              </a:rPr>
              <a:t>Casa editrice</a:t>
            </a:r>
          </a:p>
          <a:p>
            <a:pPr algn="l"/>
            <a:r>
              <a:rPr lang="it-IT" dirty="0" smtClean="0">
                <a:solidFill>
                  <a:srgbClr val="002060"/>
                </a:solidFill>
              </a:rPr>
              <a:t>Luogo </a:t>
            </a:r>
            <a:r>
              <a:rPr lang="it-IT" dirty="0">
                <a:solidFill>
                  <a:srgbClr val="002060"/>
                </a:solidFill>
              </a:rPr>
              <a:t>di </a:t>
            </a:r>
            <a:r>
              <a:rPr lang="it-IT" dirty="0" smtClean="0">
                <a:solidFill>
                  <a:srgbClr val="002060"/>
                </a:solidFill>
              </a:rPr>
              <a:t>pubblicazione</a:t>
            </a:r>
          </a:p>
          <a:p>
            <a:pPr algn="l"/>
            <a:r>
              <a:rPr lang="it-IT" dirty="0" smtClean="0">
                <a:solidFill>
                  <a:srgbClr val="002060"/>
                </a:solidFill>
              </a:rPr>
              <a:t>Numero </a:t>
            </a:r>
            <a:r>
              <a:rPr lang="it-IT" dirty="0">
                <a:solidFill>
                  <a:srgbClr val="002060"/>
                </a:solidFill>
              </a:rPr>
              <a:t>di </a:t>
            </a:r>
            <a:r>
              <a:rPr lang="it-IT" dirty="0" smtClean="0">
                <a:solidFill>
                  <a:srgbClr val="002060"/>
                </a:solidFill>
              </a:rPr>
              <a:t>pagine</a:t>
            </a:r>
          </a:p>
          <a:p>
            <a:pPr algn="l"/>
            <a:r>
              <a:rPr lang="it-IT" dirty="0" smtClean="0">
                <a:solidFill>
                  <a:srgbClr val="002060"/>
                </a:solidFill>
              </a:rPr>
              <a:t>Età </a:t>
            </a:r>
            <a:r>
              <a:rPr lang="it-IT" dirty="0">
                <a:solidFill>
                  <a:srgbClr val="002060"/>
                </a:solidFill>
              </a:rPr>
              <a:t>di </a:t>
            </a:r>
            <a:r>
              <a:rPr lang="it-IT" dirty="0" smtClean="0">
                <a:solidFill>
                  <a:srgbClr val="002060"/>
                </a:solidFill>
              </a:rPr>
              <a:t>lettura</a:t>
            </a:r>
          </a:p>
          <a:p>
            <a:pPr algn="l"/>
            <a:r>
              <a:rPr lang="it-IT" dirty="0" smtClean="0">
                <a:solidFill>
                  <a:srgbClr val="002060"/>
                </a:solidFill>
              </a:rPr>
              <a:t>Altre indicazioni</a:t>
            </a:r>
          </a:p>
          <a:p>
            <a:pPr algn="l"/>
            <a:endParaRPr lang="it-IT" dirty="0">
              <a:solidFill>
                <a:srgbClr val="002060"/>
              </a:solidFill>
            </a:endParaRPr>
          </a:p>
          <a:p>
            <a:pPr algn="l"/>
            <a:endParaRPr lang="it-IT" dirty="0" smtClean="0">
              <a:solidFill>
                <a:srgbClr val="002060"/>
              </a:solidFill>
            </a:endParaRPr>
          </a:p>
          <a:p>
            <a:pPr algn="l"/>
            <a:endParaRPr lang="it-IT" dirty="0">
              <a:solidFill>
                <a:srgbClr val="002060"/>
              </a:solidFill>
            </a:endParaRPr>
          </a:p>
          <a:p>
            <a:pPr algn="l"/>
            <a:endParaRPr lang="it-IT" dirty="0" smtClean="0">
              <a:solidFill>
                <a:srgbClr val="002060"/>
              </a:solidFill>
            </a:endParaRPr>
          </a:p>
          <a:p>
            <a:pPr algn="l"/>
            <a:endParaRPr lang="it-IT" dirty="0">
              <a:solidFill>
                <a:srgbClr val="002060"/>
              </a:solidFill>
            </a:endParaRPr>
          </a:p>
          <a:p>
            <a:pPr algn="l"/>
            <a:r>
              <a:rPr lang="it-IT" dirty="0">
                <a:solidFill>
                  <a:srgbClr val="002060"/>
                </a:solidFill>
              </a:rPr>
              <a:t>ANALISI DELL'ALBO </a:t>
            </a:r>
            <a:r>
              <a:rPr lang="it-IT" dirty="0" smtClean="0">
                <a:solidFill>
                  <a:srgbClr val="002060"/>
                </a:solidFill>
              </a:rPr>
              <a:t>ILLUSTRATO </a:t>
            </a:r>
          </a:p>
          <a:p>
            <a:pPr algn="l"/>
            <a:r>
              <a:rPr lang="it-IT" dirty="0" smtClean="0">
                <a:solidFill>
                  <a:srgbClr val="002060"/>
                </a:solidFill>
              </a:rPr>
              <a:t>1. Testo </a:t>
            </a:r>
          </a:p>
          <a:p>
            <a:pPr algn="l"/>
            <a:r>
              <a:rPr lang="it-IT" dirty="0" smtClean="0">
                <a:solidFill>
                  <a:srgbClr val="002060"/>
                </a:solidFill>
              </a:rPr>
              <a:t>2</a:t>
            </a:r>
            <a:r>
              <a:rPr lang="it-IT" dirty="0">
                <a:solidFill>
                  <a:srgbClr val="002060"/>
                </a:solidFill>
              </a:rPr>
              <a:t>. Immagini  </a:t>
            </a:r>
            <a:endParaRPr lang="it-IT" dirty="0" smtClean="0">
              <a:solidFill>
                <a:srgbClr val="002060"/>
              </a:solidFill>
            </a:endParaRPr>
          </a:p>
          <a:p>
            <a:pPr algn="l"/>
            <a:r>
              <a:rPr lang="it-IT" dirty="0" smtClean="0">
                <a:solidFill>
                  <a:srgbClr val="002060"/>
                </a:solidFill>
              </a:rPr>
              <a:t>3</a:t>
            </a:r>
            <a:r>
              <a:rPr lang="it-IT" dirty="0">
                <a:solidFill>
                  <a:srgbClr val="002060"/>
                </a:solidFill>
              </a:rPr>
              <a:t>. </a:t>
            </a:r>
            <a:r>
              <a:rPr lang="it-IT" dirty="0" smtClean="0">
                <a:solidFill>
                  <a:srgbClr val="002060"/>
                </a:solidFill>
              </a:rPr>
              <a:t>Formato</a:t>
            </a:r>
          </a:p>
          <a:p>
            <a:pPr algn="l"/>
            <a:r>
              <a:rPr lang="it-IT" dirty="0" smtClean="0">
                <a:solidFill>
                  <a:srgbClr val="002060"/>
                </a:solidFill>
              </a:rPr>
              <a:t>4</a:t>
            </a:r>
            <a:r>
              <a:rPr lang="it-IT" dirty="0">
                <a:solidFill>
                  <a:srgbClr val="002060"/>
                </a:solidFill>
              </a:rPr>
              <a:t>. Copertina e </a:t>
            </a:r>
            <a:r>
              <a:rPr lang="it-IT" dirty="0" smtClean="0">
                <a:solidFill>
                  <a:srgbClr val="002060"/>
                </a:solidFill>
              </a:rPr>
              <a:t>quarta </a:t>
            </a:r>
            <a:r>
              <a:rPr lang="it-IT" dirty="0">
                <a:solidFill>
                  <a:srgbClr val="002060"/>
                </a:solidFill>
              </a:rPr>
              <a:t>di </a:t>
            </a:r>
            <a:r>
              <a:rPr lang="it-IT" dirty="0" smtClean="0">
                <a:solidFill>
                  <a:srgbClr val="002060"/>
                </a:solidFill>
              </a:rPr>
              <a:t>copertina</a:t>
            </a:r>
          </a:p>
          <a:p>
            <a:pPr algn="l"/>
            <a:r>
              <a:rPr lang="it-IT" dirty="0" smtClean="0">
                <a:solidFill>
                  <a:srgbClr val="002060"/>
                </a:solidFill>
              </a:rPr>
              <a:t>5</a:t>
            </a:r>
            <a:r>
              <a:rPr lang="it-IT" dirty="0">
                <a:solidFill>
                  <a:srgbClr val="002060"/>
                </a:solidFill>
              </a:rPr>
              <a:t>. Contenuti matematici soggiacenti </a:t>
            </a:r>
            <a:endParaRPr lang="it-IT" dirty="0" smtClean="0">
              <a:solidFill>
                <a:srgbClr val="002060"/>
              </a:solidFill>
            </a:endParaRPr>
          </a:p>
          <a:p>
            <a:pPr algn="l"/>
            <a:r>
              <a:rPr lang="it-IT" dirty="0" smtClean="0">
                <a:solidFill>
                  <a:srgbClr val="002060"/>
                </a:solidFill>
              </a:rPr>
              <a:t>6</a:t>
            </a:r>
            <a:r>
              <a:rPr lang="it-IT" dirty="0">
                <a:solidFill>
                  <a:srgbClr val="002060"/>
                </a:solidFill>
              </a:rPr>
              <a:t>. Giudizio complessivo</a:t>
            </a:r>
            <a:r>
              <a:rPr lang="it-IT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Rettangolo 3"/>
          <p:cNvSpPr/>
          <p:nvPr/>
        </p:nvSpPr>
        <p:spPr>
          <a:xfrm rot="18972989">
            <a:off x="237358" y="5359001"/>
            <a:ext cx="1063296" cy="109976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Rettangolo 4"/>
          <p:cNvSpPr/>
          <p:nvPr/>
        </p:nvSpPr>
        <p:spPr>
          <a:xfrm rot="19653777">
            <a:off x="993256" y="4664450"/>
            <a:ext cx="1080120" cy="1168082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ettangolo 5"/>
          <p:cNvSpPr/>
          <p:nvPr/>
        </p:nvSpPr>
        <p:spPr>
          <a:xfrm rot="20507323">
            <a:off x="1790624" y="4182999"/>
            <a:ext cx="1092368" cy="1186591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ttangolo 6"/>
          <p:cNvSpPr/>
          <p:nvPr/>
        </p:nvSpPr>
        <p:spPr>
          <a:xfrm rot="21351087">
            <a:off x="2699857" y="4009228"/>
            <a:ext cx="1236862" cy="1151401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6" name="Picture 2" descr="Risultati immagini per il paese dei quadrati e dei cerch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951" y="3965997"/>
            <a:ext cx="872130" cy="134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mma oca insegna i numeri. Ediz. illustrata - Tony Wolf,Anna Casalis - coperti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479">
            <a:off x="4636948" y="4038038"/>
            <a:ext cx="1157577" cy="117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l piccolo bruco Maisazio. Ediz. illustrata - Eric Carle - copertin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9782">
            <a:off x="7618050" y="5234920"/>
            <a:ext cx="1492847" cy="107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occo il gatto. Ediz. illustrata - James Dean,Eric Litwin - copertin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9301">
            <a:off x="5741339" y="4181983"/>
            <a:ext cx="864096" cy="118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 descr="Risultati immagini per uri il piccolo sume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  <p:pic>
        <p:nvPicPr>
          <p:cNvPr id="1036" name="Picture 12" descr="Risultati immagini per uri il piccolo sumer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8288">
            <a:off x="6573003" y="4461195"/>
            <a:ext cx="933578" cy="93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recentosessantacinque pinguini - Jean-Luc Fromental,JoÃ«lle Jolivet - copertin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7168">
            <a:off x="7318753" y="4773612"/>
            <a:ext cx="980020" cy="129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00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it-IT" b="0" dirty="0" smtClean="0">
                <a:solidFill>
                  <a:srgbClr val="002060"/>
                </a:solidFill>
                <a:effectLst/>
              </a:rPr>
              <a:t>UN VIAGGIO NELLA MATEMATICA ATTRAVERSO 18 ALBI ILLUSTRATI</a:t>
            </a:r>
            <a:endParaRPr lang="it-IT" b="0" dirty="0">
              <a:solidFill>
                <a:srgbClr val="002060"/>
              </a:solidFill>
              <a:effectLst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755576" y="2348880"/>
            <a:ext cx="7920880" cy="3618736"/>
          </a:xfrm>
        </p:spPr>
        <p:txBody>
          <a:bodyPr/>
          <a:lstStyle/>
          <a:p>
            <a:pPr algn="just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2060"/>
                </a:solidFill>
              </a:rPr>
              <a:t>1ª fase: NEL MONDO DEI NUMERI: MA QUANTI SONO? (23ore)</a:t>
            </a: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it-IT" dirty="0" smtClean="0">
              <a:solidFill>
                <a:srgbClr val="002060"/>
              </a:solidFill>
            </a:endParaRP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2060"/>
                </a:solidFill>
              </a:rPr>
              <a:t>2ª fase: FACCIAMO AMICIZIA CON LA GEOMETRIA (23ore)</a:t>
            </a:r>
          </a:p>
          <a:p>
            <a:pPr marL="45720" indent="0" algn="just">
              <a:buClr>
                <a:srgbClr val="002060"/>
              </a:buClr>
              <a:buNone/>
            </a:pPr>
            <a:endParaRPr lang="it-IT" dirty="0" smtClean="0">
              <a:solidFill>
                <a:srgbClr val="002060"/>
              </a:solidFill>
            </a:endParaRP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2060"/>
                </a:solidFill>
              </a:rPr>
              <a:t>3 fase: MISURANDO LA REALTÀ (14 ore)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it-IT" dirty="0">
              <a:solidFill>
                <a:srgbClr val="002060"/>
              </a:solidFill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it-IT" dirty="0" smtClean="0">
              <a:solidFill>
                <a:srgbClr val="002060"/>
              </a:solidFill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it-IT" dirty="0">
              <a:solidFill>
                <a:srgbClr val="002060"/>
              </a:solidFill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it-IT" dirty="0" smtClean="0">
              <a:solidFill>
                <a:srgbClr val="002060"/>
              </a:solidFill>
            </a:endParaRPr>
          </a:p>
          <a:p>
            <a:pPr marL="45720" indent="0">
              <a:buClr>
                <a:srgbClr val="002060"/>
              </a:buClr>
              <a:buNone/>
            </a:pP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Giorgia\Downloads\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663528"/>
            <a:ext cx="3668727" cy="197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82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lica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Elic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ic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2054</TotalTime>
  <Words>1462</Words>
  <Application>Microsoft Office PowerPoint</Application>
  <PresentationFormat>Presentazione su schermo (4:3)</PresentationFormat>
  <Paragraphs>200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Elica</vt:lpstr>
      <vt:lpstr>APPRENDERE LA MATEMATICA CON GLI ALBI ILLUSTRATI</vt:lpstr>
      <vt:lpstr>60 ore di Matematica con i bambini  di 3, 4 e 5 anni</vt:lpstr>
      <vt:lpstr>Matematica nella scuola dell’infanzia</vt:lpstr>
      <vt:lpstr>Presentazione standard di PowerPoint</vt:lpstr>
      <vt:lpstr>Presentazione standard di PowerPoint</vt:lpstr>
      <vt:lpstr>Letteratura per l’infanzia</vt:lpstr>
      <vt:lpstr>Presentazione standard di PowerPoint</vt:lpstr>
      <vt:lpstr>Presentazione standard di PowerPoint</vt:lpstr>
      <vt:lpstr>UN VIAGGIO NELLA MATEMATICA ATTRAVERSO 18 ALBI ILLUSTRATI</vt:lpstr>
      <vt:lpstr>Presentazione standard di PowerPoint</vt:lpstr>
      <vt:lpstr>Presentazione standard di PowerPoint</vt:lpstr>
      <vt:lpstr>Awa e i numeri</vt:lpstr>
      <vt:lpstr>Un bruco.. quanti numeri!</vt:lpstr>
      <vt:lpstr>Dove ce ne sono di più? Chiediamolo a Lupo Lupone..</vt:lpstr>
      <vt:lpstr>Memory matematico</vt:lpstr>
      <vt:lpstr>Presentazione standard di PowerPoint</vt:lpstr>
      <vt:lpstr>Piccoli agrimensori</vt:lpstr>
      <vt:lpstr>Tuttorotondo!</vt:lpstr>
      <vt:lpstr>Tuttoquadrato!</vt:lpstr>
      <vt:lpstr>Tuttotriangolo!</vt:lpstr>
      <vt:lpstr>Geometria ed arte</vt:lpstr>
      <vt:lpstr>I solidi tutti i giorni</vt:lpstr>
      <vt:lpstr>Presentazione standard di PowerPoint</vt:lpstr>
      <vt:lpstr>Quanti modi per misurare?</vt:lpstr>
      <vt:lpstr>Bilance per tutti! </vt:lpstr>
      <vt:lpstr>Misuriamo con i regoli!</vt:lpstr>
      <vt:lpstr>Presentazione standard di PowerPoint</vt:lpstr>
      <vt:lpstr>Presentazione standard di PowerPoint</vt:lpstr>
      <vt:lpstr>Matematica nella scuola dell’Infanzia</vt:lpstr>
      <vt:lpstr>Presentazione standard di PowerPoint</vt:lpstr>
      <vt:lpstr>La matematica può diventare “come il dolce dopo cena”: parola di Laura Overdeck </vt:lpstr>
      <vt:lpstr>Grazie per l’attenzione!</vt:lpstr>
      <vt:lpstr>Laboratorio di Matematica perla formazione primaria Dipartimento di Scienze della Formazione Primaria Università Roma Tre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Tesi di Laurea in Matematica e didattica della matematica Gli albi illustrati nella didattica della matematica con i bambini Relatore: Prof.ssa Ana Maria Millán Gasca  Correlatore: Prof.re Lorenzo Cantatore  Relazione finale Apprendere la matematica con gli albi illustrati  Tutor di tirocinio: Dott.ssa Stefania Petrera Classe accogliente: sezione H, classe eterogenea, Scuola dell’infanzia  I.C. San Francesco Anguillara Sabazia (Roma</dc:title>
  <dc:creator>Giorgia Canino</dc:creator>
  <cp:lastModifiedBy>Giorgia Canino</cp:lastModifiedBy>
  <cp:revision>117</cp:revision>
  <dcterms:created xsi:type="dcterms:W3CDTF">2019-06-14T16:21:09Z</dcterms:created>
  <dcterms:modified xsi:type="dcterms:W3CDTF">2019-10-22T18:42:57Z</dcterms:modified>
</cp:coreProperties>
</file>